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413" r:id="rId2"/>
    <p:sldId id="371" r:id="rId3"/>
    <p:sldId id="451" r:id="rId4"/>
    <p:sldId id="406" r:id="rId5"/>
    <p:sldId id="464" r:id="rId6"/>
    <p:sldId id="401" r:id="rId7"/>
    <p:sldId id="466" r:id="rId8"/>
    <p:sldId id="467" r:id="rId9"/>
    <p:sldId id="469" r:id="rId10"/>
    <p:sldId id="432" r:id="rId11"/>
    <p:sldId id="434" r:id="rId12"/>
    <p:sldId id="471" r:id="rId13"/>
    <p:sldId id="472" r:id="rId14"/>
    <p:sldId id="473" r:id="rId15"/>
    <p:sldId id="474" r:id="rId16"/>
    <p:sldId id="476" r:id="rId17"/>
    <p:sldId id="465" r:id="rId18"/>
    <p:sldId id="478" r:id="rId19"/>
    <p:sldId id="438" r:id="rId20"/>
    <p:sldId id="441" r:id="rId21"/>
    <p:sldId id="423" r:id="rId22"/>
    <p:sldId id="457" r:id="rId23"/>
    <p:sldId id="456" r:id="rId24"/>
    <p:sldId id="463" r:id="rId25"/>
    <p:sldId id="447" r:id="rId26"/>
    <p:sldId id="458" r:id="rId27"/>
    <p:sldId id="459" r:id="rId28"/>
    <p:sldId id="446" r:id="rId29"/>
    <p:sldId id="448" r:id="rId30"/>
    <p:sldId id="421" r:id="rId31"/>
    <p:sldId id="450" r:id="rId32"/>
    <p:sldId id="455" r:id="rId33"/>
    <p:sldId id="462" r:id="rId34"/>
    <p:sldId id="460" r:id="rId35"/>
    <p:sldId id="461" r:id="rId3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B29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0505E3EF-67EA-436B-97B2-0124C06EBD24}" styleName="보통 스타일 4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22838BEF-8BB2-4498-84A7-C5851F593DF1}" styleName="보통 스타일 4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C4B1156A-380E-4F78-BDF5-A606A8083BF9}" styleName="보통 스타일 4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953" autoAdjust="0"/>
    <p:restoredTop sz="97146"/>
  </p:normalViewPr>
  <p:slideViewPr>
    <p:cSldViewPr snapToGrid="0">
      <p:cViewPr varScale="1">
        <p:scale>
          <a:sx n="68" d="100"/>
          <a:sy n="68" d="100"/>
        </p:scale>
        <p:origin x="224" y="15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6C10B9-8EE3-444B-B2AB-95EA0D84E8E8}" type="datetimeFigureOut">
              <a:rPr lang="ko-KR" altLang="en-US" smtClean="0"/>
              <a:t>2022. 2. 7.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5F4252-6FC8-4493-A3EE-AD2B29A018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86638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현재 가지고 있는 데이터는 </a:t>
            </a:r>
            <a:r>
              <a:rPr lang="en-US" altLang="ko-KR" dirty="0"/>
              <a:t>stage</a:t>
            </a:r>
            <a:r>
              <a:rPr lang="ko-KR" altLang="en-US" dirty="0"/>
              <a:t>구분이 없다</a:t>
            </a:r>
            <a:r>
              <a:rPr lang="en-US" altLang="ko-KR" dirty="0"/>
              <a:t>.</a:t>
            </a:r>
          </a:p>
          <a:p>
            <a:r>
              <a:rPr lang="en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total of 54 proteins, or 68 peptides, were validated in a large clinical sample [n=1008; 349 normal, 109 pancreatic benign diseases, 149 other cancer (thyroid, breast, and colorectal cancer), and 401 pancreatic cancer] by MRM analysis and ELISA [n=1002; 348 normal, 109 pancreatic benign diseases, 149 other cancer (thyroid, breast, and colorectal cancer), and 396 pancreatic cancer]. The </a:t>
            </a:r>
            <a:r>
              <a:rPr lang="en" altLang="ko-Kore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multimarker</a:t>
            </a:r>
            <a:r>
              <a:rPr lang="en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panel was ultimately constructed by statistical analysis and supporting vector machine (SVM) method. </a:t>
            </a:r>
          </a:p>
          <a:p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결국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Elisa data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진행한듯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</a:t>
            </a:r>
            <a:endParaRPr lang="en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87562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46601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22517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현재 가지고 있는 데이터는 </a:t>
            </a:r>
            <a:r>
              <a:rPr lang="en-US" altLang="ko-KR" dirty="0"/>
              <a:t>stage</a:t>
            </a:r>
            <a:r>
              <a:rPr lang="ko-KR" altLang="en-US" dirty="0"/>
              <a:t>구분이 없다</a:t>
            </a:r>
            <a:r>
              <a:rPr lang="en-US" altLang="ko-KR" dirty="0"/>
              <a:t>.</a:t>
            </a:r>
          </a:p>
          <a:p>
            <a:r>
              <a:rPr lang="en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total of 54 proteins, or 68 peptides, were validated in a large clinical sample [n=1008; 349 normal, 109 pancreatic benign diseases, 149 other cancer (thyroid, breast, and colorectal cancer), and 401 pancreatic cancer] by MRM analysis and ELISA [n=1002; 348 normal, 109 pancreatic benign diseases, 149 other cancer (thyroid, breast, and colorectal cancer), and 396 pancreatic cancer]. The </a:t>
            </a:r>
            <a:r>
              <a:rPr lang="en" altLang="ko-Kore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multimarker</a:t>
            </a:r>
            <a:r>
              <a:rPr lang="en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panel was ultimately constructed by statistical analysis and supporting vector machine (SVM) method. </a:t>
            </a:r>
          </a:p>
          <a:p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결국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Elisa data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진행한듯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</a:t>
            </a:r>
            <a:endParaRPr lang="en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87562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20167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49669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47391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36748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285095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825350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2437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048536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218481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236864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686706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458216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000578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592467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917405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780778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23785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26018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75687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77797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59275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49669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8488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84327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9065B4-F6CB-4379-9B4B-4BC7BA3613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FBAAB90-087A-4ABF-AB0B-6C09018D44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42BD70D-E290-4D6A-B46C-0A12E0A604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43B47-BFBB-4B65-9349-DAC397F5F225}" type="datetimeFigureOut">
              <a:rPr lang="ko-KR" altLang="en-US" smtClean="0"/>
              <a:t>2022. 2. 7.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F00DAB4-7AED-4614-9D88-1DC9E01864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9831368-F231-4CE5-94B0-AAD36E6AB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9CC7D-3611-4937-A45C-C91031122D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38894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1B09DC-3C72-4ADC-BEA2-2D114AD483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E26ABD7-EE19-4A22-9DA1-3B41E15E22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753B140-285D-4F87-AD41-C36D7B3DFF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43B47-BFBB-4B65-9349-DAC397F5F225}" type="datetimeFigureOut">
              <a:rPr lang="ko-KR" altLang="en-US" smtClean="0"/>
              <a:t>2022. 2. 7.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66BE12C-EA9D-4A52-A29D-787ACB48E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0F86D0-83D2-472D-9E9B-23973994C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9CC7D-3611-4937-A45C-C91031122D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29309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BAD9FB9-E664-4F2F-9D7D-D17394BB7A7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FC8D9DE-8563-4033-84CD-D4696229C3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15E3017-2EB8-41E9-A4DF-1FD0AD909F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43B47-BFBB-4B65-9349-DAC397F5F225}" type="datetimeFigureOut">
              <a:rPr lang="ko-KR" altLang="en-US" smtClean="0"/>
              <a:t>2022. 2. 7.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107460D-A127-4A85-9A1B-9BE5CCB348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171A24F-FDEF-439F-913D-F41254602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9CC7D-3611-4937-A45C-C91031122D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86812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D7203F-A7B5-47B6-B7E0-8971A3CAD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9FD344B-FC9A-4ED2-88A7-8B3A163805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8D42E8E-F7B5-4081-88C7-3AA3E936BA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43B47-BFBB-4B65-9349-DAC397F5F225}" type="datetimeFigureOut">
              <a:rPr lang="ko-KR" altLang="en-US" smtClean="0"/>
              <a:t>2022. 2. 7.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AA754E9-901B-4348-924A-493A2B3512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98F6C17-91C0-45A0-88DB-81B070171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9CC7D-3611-4937-A45C-C91031122D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95232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B637B6-F732-4C0E-961A-6F253925E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3450A6B-C9AB-4B60-A6C9-24FE101BB9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C3CD066-FC6A-4475-B64E-969501E711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43B47-BFBB-4B65-9349-DAC397F5F225}" type="datetimeFigureOut">
              <a:rPr lang="ko-KR" altLang="en-US" smtClean="0"/>
              <a:t>2022. 2. 7.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1EB234F-5E73-4782-B32F-178A799A91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072B7DC-C982-447D-974D-96F08B3FA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9CC7D-3611-4937-A45C-C91031122D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58373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41095E-0E0D-449B-A916-C78DF82B2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A23BFE1-BB25-4223-998B-51D3CB33C7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D072903-A11A-4994-8D17-D5344D70C5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F792E74-209C-4FAB-89EA-A8DD4031F9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43B47-BFBB-4B65-9349-DAC397F5F225}" type="datetimeFigureOut">
              <a:rPr lang="ko-KR" altLang="en-US" smtClean="0"/>
              <a:t>2022. 2. 7.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707A5F8-F92B-4D9F-9A12-7309EF5FDE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B3133DB-75A3-4E49-A409-92B9AB0D4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9CC7D-3611-4937-A45C-C91031122D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81093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E57C4C-5E39-41D0-A25F-C065DAFCB9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E325651-2FAE-4783-8638-510648FEF8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98792E3-D6D5-48DD-B039-7E12F63F4D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AE55CB3-9531-48DA-8A89-EB2BEC0DCD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ABED485-B07E-48B6-BCCA-88F079C599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6511195-52BB-4E64-8D3B-3DF0807D11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43B47-BFBB-4B65-9349-DAC397F5F225}" type="datetimeFigureOut">
              <a:rPr lang="ko-KR" altLang="en-US" smtClean="0"/>
              <a:t>2022. 2. 7.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ED2565F-6208-4FDA-B749-D79BD60FDF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94927AF-E4C4-443B-A855-794347DDD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9CC7D-3611-4937-A45C-C91031122D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80851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140607-7DDB-4132-BA3D-8BDF3D304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7F4E877-4913-425C-A154-C65E976791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43B47-BFBB-4B65-9349-DAC397F5F225}" type="datetimeFigureOut">
              <a:rPr lang="ko-KR" altLang="en-US" smtClean="0"/>
              <a:t>2022. 2. 7.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1F70B53-4DFF-45CE-B7FF-9AAC298F70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2562375-8B78-46CD-9F03-8BA6022D5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9CC7D-3611-4937-A45C-C91031122D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31021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7925F0F-B391-45EB-AA26-07C968D2B5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43B47-BFBB-4B65-9349-DAC397F5F225}" type="datetimeFigureOut">
              <a:rPr lang="ko-KR" altLang="en-US" smtClean="0"/>
              <a:t>2022. 2. 7.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786449B-CAFC-412D-8F8A-3B7C7D2264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75AB2A9-95C6-4DB2-9E69-D4B380D816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9CC7D-3611-4937-A45C-C91031122D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69063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E874A8-735D-4108-AD77-7ECEA2AC2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D7EAAC3-3BBD-4762-9AB0-1E18E41AFE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541F2FE-773A-4DAE-AD34-79D6C8D683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26C4F0F-1E64-4F0E-88E9-FE7D2EE8B1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43B47-BFBB-4B65-9349-DAC397F5F225}" type="datetimeFigureOut">
              <a:rPr lang="ko-KR" altLang="en-US" smtClean="0"/>
              <a:t>2022. 2. 7.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18A1126-B9C7-48E0-9F7D-795A65DEC0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1FFD567-15E2-4DE0-B847-FD6C0FD373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9CC7D-3611-4937-A45C-C91031122D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67121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CD7D18-26F6-44B3-A451-F008A5C464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30FC458-4A8A-4F1F-9403-E5A30EBF280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A451987-3593-494F-A507-2DE08AA537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4BD83CD-AA4A-400C-B2D8-A70ADE4554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43B47-BFBB-4B65-9349-DAC397F5F225}" type="datetimeFigureOut">
              <a:rPr lang="ko-KR" altLang="en-US" smtClean="0"/>
              <a:t>2022. 2. 7.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7BE5BE3-FF00-436C-A1E5-662F837D7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0DB01BD-D32F-42BA-BB95-E0F96651A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9CC7D-3611-4937-A45C-C91031122D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78539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5D409EA-C455-4FC5-9DD3-EA704E75CB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B8E4ABF-89E9-4974-8788-2731EA49A3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AFBCF0F-4DB4-41F5-BF6B-D54FDD91FA3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C43B47-BFBB-4B65-9349-DAC397F5F225}" type="datetimeFigureOut">
              <a:rPr lang="ko-KR" altLang="en-US" smtClean="0"/>
              <a:t>2022. 2. 7.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4F3D937-094B-4378-BE64-99E3EEF56E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BC133B2-6B62-4D27-86C8-5E26935B9C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09CC7D-3611-4937-A45C-C91031122D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28349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0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430551" y="3043835"/>
            <a:ext cx="7330898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667" b="1" dirty="0">
                <a:ln>
                  <a:solidFill>
                    <a:schemeClr val="tx1">
                      <a:lumMod val="85000"/>
                      <a:lumOff val="15000"/>
                      <a:alpha val="5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Multi-Class Classification</a:t>
            </a:r>
            <a:endParaRPr lang="ko-KR" altLang="en-US" sz="2667" b="1" dirty="0">
              <a:ln>
                <a:solidFill>
                  <a:schemeClr val="tx1">
                    <a:lumMod val="85000"/>
                    <a:lumOff val="15000"/>
                    <a:alpha val="56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4607097" y="2396977"/>
            <a:ext cx="5011036" cy="5334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573867" y="2396977"/>
            <a:ext cx="3350367" cy="53348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2" name="직각 삼각형 11"/>
          <p:cNvSpPr/>
          <p:nvPr/>
        </p:nvSpPr>
        <p:spPr>
          <a:xfrm>
            <a:off x="5299978" y="2396977"/>
            <a:ext cx="577007" cy="533480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3" name="직각 삼각형 12"/>
          <p:cNvSpPr/>
          <p:nvPr/>
        </p:nvSpPr>
        <p:spPr>
          <a:xfrm rot="16200000" flipH="1">
            <a:off x="5372065" y="2359554"/>
            <a:ext cx="532481" cy="609325"/>
          </a:xfrm>
          <a:prstGeom prst="rt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6" name="직사각형 15"/>
          <p:cNvSpPr/>
          <p:nvPr/>
        </p:nvSpPr>
        <p:spPr>
          <a:xfrm flipV="1">
            <a:off x="2573867" y="3614821"/>
            <a:ext cx="7044266" cy="4571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511824" y="3857392"/>
            <a:ext cx="3168352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33" spc="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최정인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677626" y="2453435"/>
            <a:ext cx="2833380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133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BIBS</a:t>
            </a:r>
            <a:endParaRPr lang="ko-KR" altLang="en-US" sz="2133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38913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70437" y="265734"/>
            <a:ext cx="1824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MRM DL </a:t>
            </a:r>
            <a:r>
              <a:rPr lang="ko-KR" altLang="en-US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분석</a:t>
            </a:r>
            <a:endParaRPr lang="en-US" altLang="ko-KR" sz="16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D80EC51-C5BA-4CC3-A221-BB379E887C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6612" r="420" b="11318"/>
          <a:stretch/>
        </p:blipFill>
        <p:spPr>
          <a:xfrm>
            <a:off x="5766945" y="910442"/>
            <a:ext cx="264695" cy="502396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D585A195-3A97-46C4-B30C-DE12F52284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395" t="39546" r="352" b="52839"/>
          <a:stretch/>
        </p:blipFill>
        <p:spPr>
          <a:xfrm>
            <a:off x="9391970" y="1432917"/>
            <a:ext cx="2188345" cy="309067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A6DA9AA7-1031-46E0-A4E6-58C1958D0B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395" t="39546" r="352" b="52839"/>
          <a:stretch/>
        </p:blipFill>
        <p:spPr>
          <a:xfrm>
            <a:off x="8697626" y="1741984"/>
            <a:ext cx="2188345" cy="309067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BBCD208F-B30E-4520-8F69-CBEDDE2934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395" t="39546" r="352" b="52839"/>
          <a:stretch/>
        </p:blipFill>
        <p:spPr>
          <a:xfrm>
            <a:off x="8400847" y="2103843"/>
            <a:ext cx="2188345" cy="309067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F049F8A0-BD23-4898-AD92-C02DFE8CC9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395" t="39546" r="352" b="52839"/>
          <a:stretch/>
        </p:blipFill>
        <p:spPr>
          <a:xfrm>
            <a:off x="8385999" y="2385526"/>
            <a:ext cx="2188345" cy="309067"/>
          </a:xfrm>
          <a:prstGeom prst="rect">
            <a:avLst/>
          </a:prstGeom>
        </p:spPr>
      </p:pic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7C6E439A-EBA1-8B49-B941-C4E3D6841882}"/>
              </a:ext>
            </a:extLst>
          </p:cNvPr>
          <p:cNvGraphicFramePr>
            <a:graphicFrameLocks noGrp="1"/>
          </p:cNvGraphicFramePr>
          <p:nvPr/>
        </p:nvGraphicFramePr>
        <p:xfrm>
          <a:off x="1064302" y="923593"/>
          <a:ext cx="10103372" cy="563788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15277">
                  <a:extLst>
                    <a:ext uri="{9D8B030D-6E8A-4147-A177-3AD203B41FA5}">
                      <a16:colId xmlns:a16="http://schemas.microsoft.com/office/drawing/2014/main" val="2008674564"/>
                    </a:ext>
                  </a:extLst>
                </a:gridCol>
                <a:gridCol w="3455809">
                  <a:extLst>
                    <a:ext uri="{9D8B030D-6E8A-4147-A177-3AD203B41FA5}">
                      <a16:colId xmlns:a16="http://schemas.microsoft.com/office/drawing/2014/main" val="2328874701"/>
                    </a:ext>
                  </a:extLst>
                </a:gridCol>
                <a:gridCol w="717824">
                  <a:extLst>
                    <a:ext uri="{9D8B030D-6E8A-4147-A177-3AD203B41FA5}">
                      <a16:colId xmlns:a16="http://schemas.microsoft.com/office/drawing/2014/main" val="431714668"/>
                    </a:ext>
                  </a:extLst>
                </a:gridCol>
                <a:gridCol w="761407">
                  <a:extLst>
                    <a:ext uri="{9D8B030D-6E8A-4147-A177-3AD203B41FA5}">
                      <a16:colId xmlns:a16="http://schemas.microsoft.com/office/drawing/2014/main" val="1010983420"/>
                    </a:ext>
                  </a:extLst>
                </a:gridCol>
                <a:gridCol w="707570">
                  <a:extLst>
                    <a:ext uri="{9D8B030D-6E8A-4147-A177-3AD203B41FA5}">
                      <a16:colId xmlns:a16="http://schemas.microsoft.com/office/drawing/2014/main" val="2178049269"/>
                    </a:ext>
                  </a:extLst>
                </a:gridCol>
                <a:gridCol w="769097">
                  <a:extLst>
                    <a:ext uri="{9D8B030D-6E8A-4147-A177-3AD203B41FA5}">
                      <a16:colId xmlns:a16="http://schemas.microsoft.com/office/drawing/2014/main" val="1298686760"/>
                    </a:ext>
                  </a:extLst>
                </a:gridCol>
                <a:gridCol w="769097">
                  <a:extLst>
                    <a:ext uri="{9D8B030D-6E8A-4147-A177-3AD203B41FA5}">
                      <a16:colId xmlns:a16="http://schemas.microsoft.com/office/drawing/2014/main" val="491975882"/>
                    </a:ext>
                  </a:extLst>
                </a:gridCol>
                <a:gridCol w="769097">
                  <a:extLst>
                    <a:ext uri="{9D8B030D-6E8A-4147-A177-3AD203B41FA5}">
                      <a16:colId xmlns:a16="http://schemas.microsoft.com/office/drawing/2014/main" val="904870984"/>
                    </a:ext>
                  </a:extLst>
                </a:gridCol>
                <a:gridCol w="769097">
                  <a:extLst>
                    <a:ext uri="{9D8B030D-6E8A-4147-A177-3AD203B41FA5}">
                      <a16:colId xmlns:a16="http://schemas.microsoft.com/office/drawing/2014/main" val="160434545"/>
                    </a:ext>
                  </a:extLst>
                </a:gridCol>
                <a:gridCol w="769097">
                  <a:extLst>
                    <a:ext uri="{9D8B030D-6E8A-4147-A177-3AD203B41FA5}">
                      <a16:colId xmlns:a16="http://schemas.microsoft.com/office/drawing/2014/main" val="743935261"/>
                    </a:ext>
                  </a:extLst>
                </a:gridCol>
              </a:tblGrid>
              <a:tr h="455829"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 dirty="0">
                          <a:effectLst/>
                        </a:rPr>
                        <a:t>Number</a:t>
                      </a:r>
                      <a:endParaRPr lang="en" sz="10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 dirty="0">
                          <a:effectLst/>
                        </a:rPr>
                        <a:t>Model</a:t>
                      </a:r>
                      <a:endParaRPr lang="en" sz="10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 dirty="0">
                          <a:effectLst/>
                        </a:rPr>
                        <a:t>Prediction Model</a:t>
                      </a:r>
                      <a:endParaRPr lang="en" sz="10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>
                          <a:effectLst/>
                        </a:rPr>
                        <a:t>All Positive Beta</a:t>
                      </a:r>
                      <a:endParaRPr lang="en" sz="105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>
                          <a:effectLst/>
                        </a:rPr>
                        <a:t>AUC_train</a:t>
                      </a:r>
                      <a:endParaRPr lang="en" sz="105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 dirty="0" err="1">
                          <a:effectLst/>
                        </a:rPr>
                        <a:t>AUC_val</a:t>
                      </a:r>
                      <a:endParaRPr lang="en" sz="10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 dirty="0">
                          <a:effectLst/>
                        </a:rPr>
                        <a:t>AUC_test1</a:t>
                      </a:r>
                      <a:endParaRPr lang="en" sz="10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 dirty="0">
                          <a:effectLst/>
                        </a:rPr>
                        <a:t>AUC_test2</a:t>
                      </a:r>
                      <a:endParaRPr lang="en" sz="10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 dirty="0">
                          <a:effectLst/>
                        </a:rPr>
                        <a:t>AUC_test3</a:t>
                      </a:r>
                      <a:endParaRPr lang="en" sz="10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 dirty="0">
                          <a:effectLst/>
                        </a:rPr>
                        <a:t>AUC_test4</a:t>
                      </a:r>
                      <a:endParaRPr lang="en" sz="10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extLst>
                  <a:ext uri="{0D108BD9-81ED-4DB2-BD59-A6C34878D82A}">
                    <a16:rowId xmlns:a16="http://schemas.microsoft.com/office/drawing/2014/main" val="2483506241"/>
                  </a:ext>
                </a:extLst>
              </a:tr>
              <a:tr h="215919"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3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 rowSpan="6">
                  <a:txBody>
                    <a:bodyPr/>
                    <a:lstStyle/>
                    <a:p>
                      <a:pPr algn="l" fontAlgn="ctr"/>
                      <a:r>
                        <a:rPr lang="en" sz="1050" u="none" strike="noStrike">
                          <a:effectLst/>
                        </a:rPr>
                        <a:t>CA19_9 + TTR + LRG1</a:t>
                      </a:r>
                      <a:endParaRPr lang="en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>
                          <a:effectLst/>
                        </a:rPr>
                        <a:t>LR</a:t>
                      </a:r>
                      <a:endParaRPr lang="en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>
                          <a:effectLst/>
                        </a:rPr>
                        <a:t>FALSE</a:t>
                      </a:r>
                      <a:endParaRPr lang="en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0.919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0.916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0.934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0.878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0.889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0.804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extLst>
                  <a:ext uri="{0D108BD9-81ED-4DB2-BD59-A6C34878D82A}">
                    <a16:rowId xmlns:a16="http://schemas.microsoft.com/office/drawing/2014/main" val="3801778709"/>
                  </a:ext>
                </a:extLst>
              </a:tr>
              <a:tr h="215919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>
                          <a:effectLst/>
                        </a:rPr>
                        <a:t>SVM</a:t>
                      </a:r>
                      <a:endParaRPr lang="en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050" u="none" strike="noStrike">
                          <a:effectLst/>
                        </a:rPr>
                        <a:t>　</a:t>
                      </a:r>
                      <a:endParaRPr lang="ko-Kore-KR" altLang="en-US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0.913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0.871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0.915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0.857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0.870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0.755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extLst>
                  <a:ext uri="{0D108BD9-81ED-4DB2-BD59-A6C34878D82A}">
                    <a16:rowId xmlns:a16="http://schemas.microsoft.com/office/drawing/2014/main" val="3016448378"/>
                  </a:ext>
                </a:extLst>
              </a:tr>
              <a:tr h="215919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>
                          <a:effectLst/>
                        </a:rPr>
                        <a:t>RF</a:t>
                      </a:r>
                      <a:endParaRPr lang="en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050" u="none" strike="noStrike">
                          <a:effectLst/>
                        </a:rPr>
                        <a:t>　</a:t>
                      </a:r>
                      <a:endParaRPr lang="ko-Kore-KR" altLang="en-US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1.000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0.914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0.935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0.897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0.895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0.806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extLst>
                  <a:ext uri="{0D108BD9-81ED-4DB2-BD59-A6C34878D82A}">
                    <a16:rowId xmlns:a16="http://schemas.microsoft.com/office/drawing/2014/main" val="2502280361"/>
                  </a:ext>
                </a:extLst>
              </a:tr>
              <a:tr h="215919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>
                          <a:effectLst/>
                        </a:rPr>
                        <a:t>DNN</a:t>
                      </a:r>
                      <a:endParaRPr lang="en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050" u="none" strike="noStrike">
                          <a:effectLst/>
                        </a:rPr>
                        <a:t>　</a:t>
                      </a:r>
                      <a:endParaRPr lang="ko-Kore-KR" altLang="en-US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0.932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0.929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0.931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0.941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0.910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0.791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extLst>
                  <a:ext uri="{0D108BD9-81ED-4DB2-BD59-A6C34878D82A}">
                    <a16:rowId xmlns:a16="http://schemas.microsoft.com/office/drawing/2014/main" val="3392190667"/>
                  </a:ext>
                </a:extLst>
              </a:tr>
              <a:tr h="215919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>
                          <a:effectLst/>
                        </a:rPr>
                        <a:t>MARS</a:t>
                      </a:r>
                      <a:endParaRPr lang="en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050" u="none" strike="noStrike">
                          <a:effectLst/>
                        </a:rPr>
                        <a:t>　</a:t>
                      </a:r>
                      <a:endParaRPr lang="ko-Kore-KR" altLang="en-US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0.929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0.804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0.933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0.886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0.899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0.797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extLst>
                  <a:ext uri="{0D108BD9-81ED-4DB2-BD59-A6C34878D82A}">
                    <a16:rowId xmlns:a16="http://schemas.microsoft.com/office/drawing/2014/main" val="940168571"/>
                  </a:ext>
                </a:extLst>
              </a:tr>
              <a:tr h="215919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>
                          <a:effectLst/>
                        </a:rPr>
                        <a:t>GAM</a:t>
                      </a:r>
                      <a:endParaRPr lang="en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050" u="none" strike="noStrike">
                          <a:effectLst/>
                        </a:rPr>
                        <a:t>　</a:t>
                      </a:r>
                      <a:endParaRPr lang="ko-Kore-KR" altLang="en-US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0.922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0.915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0.932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0.876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0.886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0.797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extLst>
                  <a:ext uri="{0D108BD9-81ED-4DB2-BD59-A6C34878D82A}">
                    <a16:rowId xmlns:a16="http://schemas.microsoft.com/office/drawing/2014/main" val="830076800"/>
                  </a:ext>
                </a:extLst>
              </a:tr>
              <a:tr h="215919"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3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 rowSpan="6">
                  <a:txBody>
                    <a:bodyPr/>
                    <a:lstStyle/>
                    <a:p>
                      <a:pPr algn="l" fontAlgn="ctr"/>
                      <a:r>
                        <a:rPr lang="en" sz="1050" u="none" strike="noStrike">
                          <a:effectLst/>
                        </a:rPr>
                        <a:t>CA19_9 + IGFBP2 + HSPG2</a:t>
                      </a:r>
                      <a:endParaRPr lang="en" sz="1050" b="0" i="0" u="none" strike="noStrike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>
                          <a:effectLst/>
                        </a:rPr>
                        <a:t>LR</a:t>
                      </a:r>
                      <a:endParaRPr lang="en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>
                          <a:effectLst/>
                        </a:rPr>
                        <a:t>TRUE</a:t>
                      </a:r>
                      <a:endParaRPr lang="en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0.928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0.927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0.942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0.917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0.936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0.830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extLst>
                  <a:ext uri="{0D108BD9-81ED-4DB2-BD59-A6C34878D82A}">
                    <a16:rowId xmlns:a16="http://schemas.microsoft.com/office/drawing/2014/main" val="423396398"/>
                  </a:ext>
                </a:extLst>
              </a:tr>
              <a:tr h="215919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>
                          <a:effectLst/>
                        </a:rPr>
                        <a:t>SVM</a:t>
                      </a:r>
                      <a:endParaRPr lang="en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050" u="none" strike="noStrike">
                          <a:effectLst/>
                        </a:rPr>
                        <a:t>　</a:t>
                      </a:r>
                      <a:endParaRPr lang="ko-Kore-KR" altLang="en-US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0.935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0.879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0.909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0.908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0.938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0.806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extLst>
                  <a:ext uri="{0D108BD9-81ED-4DB2-BD59-A6C34878D82A}">
                    <a16:rowId xmlns:a16="http://schemas.microsoft.com/office/drawing/2014/main" val="524646379"/>
                  </a:ext>
                </a:extLst>
              </a:tr>
              <a:tr h="215919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>
                          <a:effectLst/>
                        </a:rPr>
                        <a:t>RF</a:t>
                      </a:r>
                      <a:endParaRPr lang="en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050" u="none" strike="noStrike">
                          <a:effectLst/>
                        </a:rPr>
                        <a:t>　</a:t>
                      </a:r>
                      <a:endParaRPr lang="ko-Kore-KR" altLang="en-US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1.000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0.917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0.947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0.932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0.945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0.842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extLst>
                  <a:ext uri="{0D108BD9-81ED-4DB2-BD59-A6C34878D82A}">
                    <a16:rowId xmlns:a16="http://schemas.microsoft.com/office/drawing/2014/main" val="3765434991"/>
                  </a:ext>
                </a:extLst>
              </a:tr>
              <a:tr h="215919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>
                          <a:effectLst/>
                        </a:rPr>
                        <a:t>DNN</a:t>
                      </a:r>
                      <a:endParaRPr lang="en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050" u="none" strike="noStrike">
                          <a:effectLst/>
                        </a:rPr>
                        <a:t>　</a:t>
                      </a:r>
                      <a:endParaRPr lang="ko-Kore-KR" altLang="en-US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0.972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0.936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0.910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0.927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0.952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0.834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extLst>
                  <a:ext uri="{0D108BD9-81ED-4DB2-BD59-A6C34878D82A}">
                    <a16:rowId xmlns:a16="http://schemas.microsoft.com/office/drawing/2014/main" val="1504998419"/>
                  </a:ext>
                </a:extLst>
              </a:tr>
              <a:tr h="215919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>
                          <a:effectLst/>
                        </a:rPr>
                        <a:t>MARS</a:t>
                      </a:r>
                      <a:endParaRPr lang="en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050" u="none" strike="noStrike">
                          <a:effectLst/>
                        </a:rPr>
                        <a:t>　</a:t>
                      </a:r>
                      <a:endParaRPr lang="ko-Kore-KR" altLang="en-US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0.932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0.770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0.938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0.925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0.929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0.823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extLst>
                  <a:ext uri="{0D108BD9-81ED-4DB2-BD59-A6C34878D82A}">
                    <a16:rowId xmlns:a16="http://schemas.microsoft.com/office/drawing/2014/main" val="1595072474"/>
                  </a:ext>
                </a:extLst>
              </a:tr>
              <a:tr h="215919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>
                          <a:effectLst/>
                        </a:rPr>
                        <a:t>GAM</a:t>
                      </a:r>
                      <a:endParaRPr lang="en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050" u="none" strike="noStrike">
                          <a:effectLst/>
                        </a:rPr>
                        <a:t>　</a:t>
                      </a:r>
                      <a:endParaRPr lang="ko-Kore-KR" altLang="en-US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0.937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0.921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0.941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0.930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0.941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0.836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extLst>
                  <a:ext uri="{0D108BD9-81ED-4DB2-BD59-A6C34878D82A}">
                    <a16:rowId xmlns:a16="http://schemas.microsoft.com/office/drawing/2014/main" val="4040710462"/>
                  </a:ext>
                </a:extLst>
              </a:tr>
              <a:tr h="215919">
                <a:tc rowSpan="12"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4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 rowSpan="6">
                  <a:txBody>
                    <a:bodyPr/>
                    <a:lstStyle/>
                    <a:p>
                      <a:pPr algn="l" fontAlgn="ctr"/>
                      <a:r>
                        <a:rPr lang="en" sz="1050" u="none" strike="noStrike">
                          <a:effectLst/>
                        </a:rPr>
                        <a:t>CA19_9 + IGFBP2 + HSPG2 + THBS1</a:t>
                      </a:r>
                      <a:endParaRPr lang="en" sz="1050" b="0" i="0" u="none" strike="noStrike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>
                          <a:effectLst/>
                        </a:rPr>
                        <a:t>LR</a:t>
                      </a:r>
                      <a:endParaRPr lang="en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>
                          <a:effectLst/>
                        </a:rPr>
                        <a:t>TRUE</a:t>
                      </a:r>
                      <a:endParaRPr lang="en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0.932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0.930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0.943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0.908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0.931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0.836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extLst>
                  <a:ext uri="{0D108BD9-81ED-4DB2-BD59-A6C34878D82A}">
                    <a16:rowId xmlns:a16="http://schemas.microsoft.com/office/drawing/2014/main" val="3807722464"/>
                  </a:ext>
                </a:extLst>
              </a:tr>
              <a:tr h="215919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>
                          <a:effectLst/>
                        </a:rPr>
                        <a:t>SVM</a:t>
                      </a:r>
                      <a:endParaRPr lang="en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050" u="none" strike="noStrike">
                          <a:effectLst/>
                        </a:rPr>
                        <a:t>　</a:t>
                      </a:r>
                      <a:endParaRPr lang="ko-Kore-KR" altLang="en-US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0.942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0.894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0.917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0.877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0.867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0.859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extLst>
                  <a:ext uri="{0D108BD9-81ED-4DB2-BD59-A6C34878D82A}">
                    <a16:rowId xmlns:a16="http://schemas.microsoft.com/office/drawing/2014/main" val="3141852166"/>
                  </a:ext>
                </a:extLst>
              </a:tr>
              <a:tr h="215919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>
                          <a:effectLst/>
                        </a:rPr>
                        <a:t>RF</a:t>
                      </a:r>
                      <a:endParaRPr lang="en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050" u="none" strike="noStrike">
                          <a:effectLst/>
                        </a:rPr>
                        <a:t>　</a:t>
                      </a:r>
                      <a:endParaRPr lang="ko-Kore-KR" altLang="en-US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1.000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0.935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0.958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0.930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0.936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0.884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extLst>
                  <a:ext uri="{0D108BD9-81ED-4DB2-BD59-A6C34878D82A}">
                    <a16:rowId xmlns:a16="http://schemas.microsoft.com/office/drawing/2014/main" val="51059953"/>
                  </a:ext>
                </a:extLst>
              </a:tr>
              <a:tr h="215919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>
                          <a:effectLst/>
                        </a:rPr>
                        <a:t>DNN</a:t>
                      </a:r>
                      <a:endParaRPr lang="en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050" u="none" strike="noStrike">
                          <a:effectLst/>
                        </a:rPr>
                        <a:t>　</a:t>
                      </a:r>
                      <a:endParaRPr lang="ko-Kore-KR" altLang="en-US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0.980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0.937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0.932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0.925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0.942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0.845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extLst>
                  <a:ext uri="{0D108BD9-81ED-4DB2-BD59-A6C34878D82A}">
                    <a16:rowId xmlns:a16="http://schemas.microsoft.com/office/drawing/2014/main" val="1480576794"/>
                  </a:ext>
                </a:extLst>
              </a:tr>
              <a:tr h="215919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>
                          <a:effectLst/>
                        </a:rPr>
                        <a:t>MARS</a:t>
                      </a:r>
                      <a:endParaRPr lang="en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050" u="none" strike="noStrike">
                          <a:effectLst/>
                        </a:rPr>
                        <a:t>　</a:t>
                      </a:r>
                      <a:endParaRPr lang="ko-Kore-KR" altLang="en-US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0.949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0.729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0.951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0.918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0.919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0.861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extLst>
                  <a:ext uri="{0D108BD9-81ED-4DB2-BD59-A6C34878D82A}">
                    <a16:rowId xmlns:a16="http://schemas.microsoft.com/office/drawing/2014/main" val="40043074"/>
                  </a:ext>
                </a:extLst>
              </a:tr>
              <a:tr h="215919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>
                          <a:effectLst/>
                        </a:rPr>
                        <a:t>GAM</a:t>
                      </a:r>
                      <a:endParaRPr lang="en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050" u="none" strike="noStrike">
                          <a:effectLst/>
                        </a:rPr>
                        <a:t>　</a:t>
                      </a:r>
                      <a:endParaRPr lang="ko-Kore-KR" altLang="en-US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0.956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0.930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0.945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0.905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0.923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0.855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extLst>
                  <a:ext uri="{0D108BD9-81ED-4DB2-BD59-A6C34878D82A}">
                    <a16:rowId xmlns:a16="http://schemas.microsoft.com/office/drawing/2014/main" val="2513868677"/>
                  </a:ext>
                </a:extLst>
              </a:tr>
              <a:tr h="215919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rowSpan="6">
                  <a:txBody>
                    <a:bodyPr/>
                    <a:lstStyle/>
                    <a:p>
                      <a:pPr algn="l" fontAlgn="ctr"/>
                      <a:r>
                        <a:rPr lang="en" sz="1050" u="none" strike="noStrike">
                          <a:effectLst/>
                        </a:rPr>
                        <a:t>CA19_9 + MBL2 + IGFBP2 + HSPG2</a:t>
                      </a:r>
                      <a:endParaRPr lang="en" sz="1050" b="0" i="0" u="none" strike="noStrike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>
                          <a:effectLst/>
                        </a:rPr>
                        <a:t>LR</a:t>
                      </a:r>
                      <a:endParaRPr lang="en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>
                          <a:effectLst/>
                        </a:rPr>
                        <a:t>TRUE</a:t>
                      </a:r>
                      <a:endParaRPr lang="en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0.929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0.927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0.945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0.928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0.942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0.839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extLst>
                  <a:ext uri="{0D108BD9-81ED-4DB2-BD59-A6C34878D82A}">
                    <a16:rowId xmlns:a16="http://schemas.microsoft.com/office/drawing/2014/main" val="2666396851"/>
                  </a:ext>
                </a:extLst>
              </a:tr>
              <a:tr h="215919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>
                          <a:effectLst/>
                        </a:rPr>
                        <a:t>SVM</a:t>
                      </a:r>
                      <a:endParaRPr lang="en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050" u="none" strike="noStrike">
                          <a:effectLst/>
                        </a:rPr>
                        <a:t>　</a:t>
                      </a:r>
                      <a:endParaRPr lang="ko-Kore-KR" altLang="en-US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0.925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0.871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0.914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0.906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0.922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0.825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extLst>
                  <a:ext uri="{0D108BD9-81ED-4DB2-BD59-A6C34878D82A}">
                    <a16:rowId xmlns:a16="http://schemas.microsoft.com/office/drawing/2014/main" val="1466145471"/>
                  </a:ext>
                </a:extLst>
              </a:tr>
              <a:tr h="215919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>
                          <a:effectLst/>
                        </a:rPr>
                        <a:t>RF</a:t>
                      </a:r>
                      <a:endParaRPr lang="en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050" u="none" strike="noStrike">
                          <a:effectLst/>
                        </a:rPr>
                        <a:t>　</a:t>
                      </a:r>
                      <a:endParaRPr lang="ko-Kore-KR" altLang="en-US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1.000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0.922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0.946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0.930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0.947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0.840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extLst>
                  <a:ext uri="{0D108BD9-81ED-4DB2-BD59-A6C34878D82A}">
                    <a16:rowId xmlns:a16="http://schemas.microsoft.com/office/drawing/2014/main" val="2127685612"/>
                  </a:ext>
                </a:extLst>
              </a:tr>
              <a:tr h="215919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>
                          <a:effectLst/>
                        </a:rPr>
                        <a:t>DNN</a:t>
                      </a:r>
                      <a:endParaRPr lang="en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050" u="none" strike="noStrike">
                          <a:effectLst/>
                        </a:rPr>
                        <a:t>　</a:t>
                      </a:r>
                      <a:endParaRPr lang="ko-Kore-KR" altLang="en-US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0.981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0.920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0.947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0.934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0.935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0.836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extLst>
                  <a:ext uri="{0D108BD9-81ED-4DB2-BD59-A6C34878D82A}">
                    <a16:rowId xmlns:a16="http://schemas.microsoft.com/office/drawing/2014/main" val="103711150"/>
                  </a:ext>
                </a:extLst>
              </a:tr>
              <a:tr h="215919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>
                          <a:effectLst/>
                        </a:rPr>
                        <a:t>MARS</a:t>
                      </a:r>
                      <a:endParaRPr lang="en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050" u="none" strike="noStrike">
                          <a:effectLst/>
                        </a:rPr>
                        <a:t>　</a:t>
                      </a:r>
                      <a:endParaRPr lang="ko-Kore-KR" altLang="en-US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0.932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0.777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0.938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0.925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0.929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0.823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extLst>
                  <a:ext uri="{0D108BD9-81ED-4DB2-BD59-A6C34878D82A}">
                    <a16:rowId xmlns:a16="http://schemas.microsoft.com/office/drawing/2014/main" val="2109477147"/>
                  </a:ext>
                </a:extLst>
              </a:tr>
              <a:tr h="215919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>
                          <a:effectLst/>
                        </a:rPr>
                        <a:t>GAM</a:t>
                      </a:r>
                      <a:endParaRPr lang="en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050" u="none" strike="noStrike">
                          <a:effectLst/>
                        </a:rPr>
                        <a:t>　</a:t>
                      </a:r>
                      <a:endParaRPr lang="ko-Kore-KR" altLang="en-US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0.940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0.920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0.944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0.935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0.944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 dirty="0">
                          <a:effectLst/>
                        </a:rPr>
                        <a:t>0.837</a:t>
                      </a:r>
                      <a:endParaRPr lang="en-US" altLang="ko-Kore-KR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extLst>
                  <a:ext uri="{0D108BD9-81ED-4DB2-BD59-A6C34878D82A}">
                    <a16:rowId xmlns:a16="http://schemas.microsoft.com/office/drawing/2014/main" val="4164264101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106564E3-86C8-274F-9EBA-08CFA54ED23B}"/>
              </a:ext>
            </a:extLst>
          </p:cNvPr>
          <p:cNvSpPr txBox="1"/>
          <p:nvPr/>
        </p:nvSpPr>
        <p:spPr>
          <a:xfrm>
            <a:off x="9110449" y="262496"/>
            <a:ext cx="3262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02. </a:t>
            </a:r>
            <a:r>
              <a:rPr lang="en-US" altLang="ko-KR" sz="14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Multiclass Deep Learning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12129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70437" y="265734"/>
            <a:ext cx="1824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MRM DL </a:t>
            </a:r>
            <a:r>
              <a:rPr lang="ko-KR" altLang="en-US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분석</a:t>
            </a:r>
            <a:endParaRPr lang="en-US" altLang="ko-KR" sz="16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D80EC51-C5BA-4CC3-A221-BB379E887C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6612" r="420" b="11318"/>
          <a:stretch/>
        </p:blipFill>
        <p:spPr>
          <a:xfrm>
            <a:off x="5766945" y="910442"/>
            <a:ext cx="264695" cy="502396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D585A195-3A97-46C4-B30C-DE12F52284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395" t="39546" r="352" b="52839"/>
          <a:stretch/>
        </p:blipFill>
        <p:spPr>
          <a:xfrm>
            <a:off x="9391970" y="1432917"/>
            <a:ext cx="2188345" cy="309067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A6DA9AA7-1031-46E0-A4E6-58C1958D0B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395" t="39546" r="352" b="52839"/>
          <a:stretch/>
        </p:blipFill>
        <p:spPr>
          <a:xfrm>
            <a:off x="8697626" y="1741984"/>
            <a:ext cx="2188345" cy="309067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BBCD208F-B30E-4520-8F69-CBEDDE2934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395" t="39546" r="352" b="52839"/>
          <a:stretch/>
        </p:blipFill>
        <p:spPr>
          <a:xfrm>
            <a:off x="8400847" y="2103843"/>
            <a:ext cx="2188345" cy="309067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F049F8A0-BD23-4898-AD92-C02DFE8CC9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395" t="39546" r="352" b="52839"/>
          <a:stretch/>
        </p:blipFill>
        <p:spPr>
          <a:xfrm>
            <a:off x="8385999" y="2385526"/>
            <a:ext cx="2188345" cy="309067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6E721871-8EA6-024E-9248-5A94716B93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041669"/>
              </p:ext>
            </p:extLst>
          </p:nvPr>
        </p:nvGraphicFramePr>
        <p:xfrm>
          <a:off x="826361" y="1587450"/>
          <a:ext cx="10515601" cy="40991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40382">
                  <a:extLst>
                    <a:ext uri="{9D8B030D-6E8A-4147-A177-3AD203B41FA5}">
                      <a16:colId xmlns:a16="http://schemas.microsoft.com/office/drawing/2014/main" val="3614696196"/>
                    </a:ext>
                  </a:extLst>
                </a:gridCol>
                <a:gridCol w="3596810">
                  <a:extLst>
                    <a:ext uri="{9D8B030D-6E8A-4147-A177-3AD203B41FA5}">
                      <a16:colId xmlns:a16="http://schemas.microsoft.com/office/drawing/2014/main" val="578885584"/>
                    </a:ext>
                  </a:extLst>
                </a:gridCol>
                <a:gridCol w="747112">
                  <a:extLst>
                    <a:ext uri="{9D8B030D-6E8A-4147-A177-3AD203B41FA5}">
                      <a16:colId xmlns:a16="http://schemas.microsoft.com/office/drawing/2014/main" val="4092830170"/>
                    </a:ext>
                  </a:extLst>
                </a:gridCol>
                <a:gridCol w="792473">
                  <a:extLst>
                    <a:ext uri="{9D8B030D-6E8A-4147-A177-3AD203B41FA5}">
                      <a16:colId xmlns:a16="http://schemas.microsoft.com/office/drawing/2014/main" val="152193796"/>
                    </a:ext>
                  </a:extLst>
                </a:gridCol>
                <a:gridCol w="736439">
                  <a:extLst>
                    <a:ext uri="{9D8B030D-6E8A-4147-A177-3AD203B41FA5}">
                      <a16:colId xmlns:a16="http://schemas.microsoft.com/office/drawing/2014/main" val="1661625053"/>
                    </a:ext>
                  </a:extLst>
                </a:gridCol>
                <a:gridCol w="800477">
                  <a:extLst>
                    <a:ext uri="{9D8B030D-6E8A-4147-A177-3AD203B41FA5}">
                      <a16:colId xmlns:a16="http://schemas.microsoft.com/office/drawing/2014/main" val="4194064697"/>
                    </a:ext>
                  </a:extLst>
                </a:gridCol>
                <a:gridCol w="800477">
                  <a:extLst>
                    <a:ext uri="{9D8B030D-6E8A-4147-A177-3AD203B41FA5}">
                      <a16:colId xmlns:a16="http://schemas.microsoft.com/office/drawing/2014/main" val="844166466"/>
                    </a:ext>
                  </a:extLst>
                </a:gridCol>
                <a:gridCol w="800477">
                  <a:extLst>
                    <a:ext uri="{9D8B030D-6E8A-4147-A177-3AD203B41FA5}">
                      <a16:colId xmlns:a16="http://schemas.microsoft.com/office/drawing/2014/main" val="2124801183"/>
                    </a:ext>
                  </a:extLst>
                </a:gridCol>
                <a:gridCol w="800477">
                  <a:extLst>
                    <a:ext uri="{9D8B030D-6E8A-4147-A177-3AD203B41FA5}">
                      <a16:colId xmlns:a16="http://schemas.microsoft.com/office/drawing/2014/main" val="1514058205"/>
                    </a:ext>
                  </a:extLst>
                </a:gridCol>
                <a:gridCol w="800477">
                  <a:extLst>
                    <a:ext uri="{9D8B030D-6E8A-4147-A177-3AD203B41FA5}">
                      <a16:colId xmlns:a16="http://schemas.microsoft.com/office/drawing/2014/main" val="1015596255"/>
                    </a:ext>
                  </a:extLst>
                </a:gridCol>
              </a:tblGrid>
              <a:tr h="227730">
                <a:tc rowSpan="12"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5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 rowSpan="6">
                  <a:txBody>
                    <a:bodyPr/>
                    <a:lstStyle/>
                    <a:p>
                      <a:pPr algn="l" fontAlgn="ctr"/>
                      <a:r>
                        <a:rPr lang="en" sz="1050" u="none" strike="noStrike">
                          <a:effectLst/>
                        </a:rPr>
                        <a:t>CA19_9 + MBL2 + IGFBP2 + HSPG2 + THBS1</a:t>
                      </a:r>
                      <a:endParaRPr lang="en" sz="1050" b="0" i="0" u="none" strike="noStrike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>
                          <a:effectLst/>
                        </a:rPr>
                        <a:t>LR</a:t>
                      </a:r>
                      <a:endParaRPr lang="en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>
                          <a:effectLst/>
                        </a:rPr>
                        <a:t>TRUE</a:t>
                      </a:r>
                      <a:endParaRPr lang="en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0.933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0.931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0.948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0.916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0.931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0.848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extLst>
                  <a:ext uri="{0D108BD9-81ED-4DB2-BD59-A6C34878D82A}">
                    <a16:rowId xmlns:a16="http://schemas.microsoft.com/office/drawing/2014/main" val="1087536812"/>
                  </a:ext>
                </a:extLst>
              </a:tr>
              <a:tr h="227730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>
                          <a:effectLst/>
                        </a:rPr>
                        <a:t>SVM</a:t>
                      </a:r>
                      <a:endParaRPr lang="en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050" u="none" strike="noStrike">
                          <a:effectLst/>
                        </a:rPr>
                        <a:t>　</a:t>
                      </a:r>
                      <a:endParaRPr lang="ko-Kore-KR" altLang="en-US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0.950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0.877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0.905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0.880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0.866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0.823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extLst>
                  <a:ext uri="{0D108BD9-81ED-4DB2-BD59-A6C34878D82A}">
                    <a16:rowId xmlns:a16="http://schemas.microsoft.com/office/drawing/2014/main" val="3975495300"/>
                  </a:ext>
                </a:extLst>
              </a:tr>
              <a:tr h="227730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>
                          <a:effectLst/>
                        </a:rPr>
                        <a:t>RF</a:t>
                      </a:r>
                      <a:endParaRPr lang="en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050" u="none" strike="noStrike">
                          <a:effectLst/>
                        </a:rPr>
                        <a:t>　</a:t>
                      </a:r>
                      <a:endParaRPr lang="ko-Kore-KR" altLang="en-US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1.000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0.936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0.957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0.929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0.938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0.881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extLst>
                  <a:ext uri="{0D108BD9-81ED-4DB2-BD59-A6C34878D82A}">
                    <a16:rowId xmlns:a16="http://schemas.microsoft.com/office/drawing/2014/main" val="1533697545"/>
                  </a:ext>
                </a:extLst>
              </a:tr>
              <a:tr h="227730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DNN</a:t>
                      </a:r>
                      <a:endParaRPr lang="en" sz="1050" b="1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05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　</a:t>
                      </a:r>
                      <a:endParaRPr lang="ko-Kore-KR" altLang="en-US" sz="1050" b="1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0.986</a:t>
                      </a:r>
                      <a:endParaRPr lang="en-US" altLang="ko-Kore-KR" sz="1050" b="1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0.931</a:t>
                      </a:r>
                      <a:endParaRPr lang="en-US" altLang="ko-Kore-KR" sz="1050" b="1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0.930</a:t>
                      </a:r>
                      <a:endParaRPr lang="en-US" altLang="ko-Kore-KR" sz="1050" b="1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0.902</a:t>
                      </a:r>
                      <a:endParaRPr lang="en-US" altLang="ko-Kore-KR" sz="1050" b="1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0.945</a:t>
                      </a:r>
                      <a:endParaRPr lang="en-US" altLang="ko-Kore-KR" sz="1050" b="1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0.889</a:t>
                      </a:r>
                      <a:endParaRPr lang="en-US" altLang="ko-Kore-KR" sz="1050" b="1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extLst>
                  <a:ext uri="{0D108BD9-81ED-4DB2-BD59-A6C34878D82A}">
                    <a16:rowId xmlns:a16="http://schemas.microsoft.com/office/drawing/2014/main" val="1434840821"/>
                  </a:ext>
                </a:extLst>
              </a:tr>
              <a:tr h="227730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>
                          <a:effectLst/>
                        </a:rPr>
                        <a:t>MARS</a:t>
                      </a:r>
                      <a:endParaRPr lang="en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050" u="none" strike="noStrike">
                          <a:effectLst/>
                        </a:rPr>
                        <a:t>　</a:t>
                      </a:r>
                      <a:endParaRPr lang="ko-Kore-KR" altLang="en-US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0.949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0.729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0.951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0.918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0.919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0.861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extLst>
                  <a:ext uri="{0D108BD9-81ED-4DB2-BD59-A6C34878D82A}">
                    <a16:rowId xmlns:a16="http://schemas.microsoft.com/office/drawing/2014/main" val="1477637717"/>
                  </a:ext>
                </a:extLst>
              </a:tr>
              <a:tr h="227730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>
                          <a:effectLst/>
                        </a:rPr>
                        <a:t>GAM</a:t>
                      </a:r>
                      <a:endParaRPr lang="en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050" u="none" strike="noStrike">
                          <a:effectLst/>
                        </a:rPr>
                        <a:t>　</a:t>
                      </a:r>
                      <a:endParaRPr lang="ko-Kore-KR" altLang="en-US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0.959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0.929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0.944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0.909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0.926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0.853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extLst>
                  <a:ext uri="{0D108BD9-81ED-4DB2-BD59-A6C34878D82A}">
                    <a16:rowId xmlns:a16="http://schemas.microsoft.com/office/drawing/2014/main" val="2607558131"/>
                  </a:ext>
                </a:extLst>
              </a:tr>
              <a:tr h="227730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rowSpan="6">
                  <a:txBody>
                    <a:bodyPr/>
                    <a:lstStyle/>
                    <a:p>
                      <a:pPr algn="l" fontAlgn="ctr"/>
                      <a:r>
                        <a:rPr lang="en" sz="1050" u="none" strike="noStrike" dirty="0">
                          <a:effectLst/>
                        </a:rPr>
                        <a:t>CA19_9 + IFRD1 + IGFBP2 + HSPG2 + THBS1</a:t>
                      </a:r>
                      <a:endParaRPr lang="en" sz="1050" b="0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 dirty="0">
                          <a:effectLst/>
                        </a:rPr>
                        <a:t>LR</a:t>
                      </a:r>
                      <a:endParaRPr lang="en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 dirty="0">
                          <a:effectLst/>
                        </a:rPr>
                        <a:t>TRUE</a:t>
                      </a:r>
                      <a:endParaRPr lang="en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 dirty="0">
                          <a:effectLst/>
                        </a:rPr>
                        <a:t>0.933</a:t>
                      </a:r>
                      <a:endParaRPr lang="en-US" altLang="ko-Kore-KR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 dirty="0">
                          <a:effectLst/>
                        </a:rPr>
                        <a:t>0.931</a:t>
                      </a:r>
                      <a:endParaRPr lang="en-US" altLang="ko-Kore-KR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 dirty="0">
                          <a:effectLst/>
                        </a:rPr>
                        <a:t>0.941</a:t>
                      </a:r>
                      <a:endParaRPr lang="en-US" altLang="ko-Kore-KR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0.911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0.934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 dirty="0">
                          <a:effectLst/>
                        </a:rPr>
                        <a:t>0.831</a:t>
                      </a:r>
                      <a:endParaRPr lang="en-US" altLang="ko-Kore-KR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extLst>
                  <a:ext uri="{0D108BD9-81ED-4DB2-BD59-A6C34878D82A}">
                    <a16:rowId xmlns:a16="http://schemas.microsoft.com/office/drawing/2014/main" val="565702382"/>
                  </a:ext>
                </a:extLst>
              </a:tr>
              <a:tr h="227730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SVM</a:t>
                      </a:r>
                      <a:endParaRPr lang="en" sz="1050" b="1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05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　</a:t>
                      </a:r>
                      <a:endParaRPr lang="ko-Kore-KR" altLang="en-US" sz="1050" b="1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0.954</a:t>
                      </a:r>
                      <a:endParaRPr lang="en-US" altLang="ko-Kore-KR" sz="1050" b="1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0.885</a:t>
                      </a:r>
                      <a:endParaRPr lang="en-US" altLang="ko-Kore-KR" sz="1050" b="1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0.949</a:t>
                      </a:r>
                      <a:endParaRPr lang="en-US" altLang="ko-Kore-KR" sz="1050" b="1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0.914</a:t>
                      </a:r>
                      <a:endParaRPr lang="en-US" altLang="ko-Kore-KR" sz="1050" b="1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0.943</a:t>
                      </a:r>
                      <a:endParaRPr lang="en-US" altLang="ko-Kore-KR" sz="1050" b="1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0.906</a:t>
                      </a:r>
                      <a:endParaRPr lang="en-US" altLang="ko-Kore-KR" sz="1050" b="1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extLst>
                  <a:ext uri="{0D108BD9-81ED-4DB2-BD59-A6C34878D82A}">
                    <a16:rowId xmlns:a16="http://schemas.microsoft.com/office/drawing/2014/main" val="405682520"/>
                  </a:ext>
                </a:extLst>
              </a:tr>
              <a:tr h="227730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RF</a:t>
                      </a:r>
                      <a:endParaRPr lang="en" sz="1050" b="1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05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　</a:t>
                      </a:r>
                      <a:endParaRPr lang="ko-Kore-KR" altLang="en-US" sz="1050" b="1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1.000</a:t>
                      </a:r>
                      <a:endParaRPr lang="en-US" altLang="ko-Kore-KR" sz="1050" b="1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0.943</a:t>
                      </a:r>
                      <a:endParaRPr lang="en-US" altLang="ko-Kore-KR" sz="1050" b="1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0.968</a:t>
                      </a:r>
                      <a:endParaRPr lang="en-US" altLang="ko-Kore-KR" sz="1050" b="1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0.939</a:t>
                      </a:r>
                      <a:endParaRPr lang="en-US" altLang="ko-Kore-KR" sz="1050" b="1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0.958</a:t>
                      </a:r>
                      <a:endParaRPr lang="en-US" altLang="ko-Kore-KR" sz="1050" b="1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0.909</a:t>
                      </a:r>
                      <a:endParaRPr lang="en-US" altLang="ko-Kore-KR" sz="1050" b="1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extLst>
                  <a:ext uri="{0D108BD9-81ED-4DB2-BD59-A6C34878D82A}">
                    <a16:rowId xmlns:a16="http://schemas.microsoft.com/office/drawing/2014/main" val="1004320992"/>
                  </a:ext>
                </a:extLst>
              </a:tr>
              <a:tr h="227730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DNN</a:t>
                      </a:r>
                      <a:endParaRPr lang="en" sz="1050" b="1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05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　</a:t>
                      </a:r>
                      <a:endParaRPr lang="ko-Kore-KR" altLang="en-US" sz="1050" b="1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0.990</a:t>
                      </a:r>
                      <a:endParaRPr lang="en-US" altLang="ko-Kore-KR" sz="1050" b="1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0.940</a:t>
                      </a:r>
                      <a:endParaRPr lang="en-US" altLang="ko-Kore-KR" sz="1050" b="1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0.928</a:t>
                      </a:r>
                      <a:endParaRPr lang="en-US" altLang="ko-Kore-KR" sz="1050" b="1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0.941</a:t>
                      </a:r>
                      <a:endParaRPr lang="en-US" altLang="ko-Kore-KR" sz="1050" b="1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0.953</a:t>
                      </a:r>
                      <a:endParaRPr lang="en-US" altLang="ko-Kore-KR" sz="1050" b="1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0.890</a:t>
                      </a:r>
                      <a:endParaRPr lang="en-US" altLang="ko-Kore-KR" sz="1050" b="1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extLst>
                  <a:ext uri="{0D108BD9-81ED-4DB2-BD59-A6C34878D82A}">
                    <a16:rowId xmlns:a16="http://schemas.microsoft.com/office/drawing/2014/main" val="994307849"/>
                  </a:ext>
                </a:extLst>
              </a:tr>
              <a:tr h="227730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>
                          <a:effectLst/>
                        </a:rPr>
                        <a:t>MARS</a:t>
                      </a:r>
                      <a:endParaRPr lang="en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050" u="none" strike="noStrike">
                          <a:effectLst/>
                        </a:rPr>
                        <a:t>　</a:t>
                      </a:r>
                      <a:endParaRPr lang="ko-Kore-KR" altLang="en-US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0.951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0.756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0.946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0.910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 dirty="0">
                          <a:effectLst/>
                        </a:rPr>
                        <a:t>0.910</a:t>
                      </a:r>
                      <a:endParaRPr lang="en-US" altLang="ko-Kore-KR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 dirty="0">
                          <a:effectLst/>
                        </a:rPr>
                        <a:t>0.847</a:t>
                      </a:r>
                      <a:endParaRPr lang="en-US" altLang="ko-Kore-KR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extLst>
                  <a:ext uri="{0D108BD9-81ED-4DB2-BD59-A6C34878D82A}">
                    <a16:rowId xmlns:a16="http://schemas.microsoft.com/office/drawing/2014/main" val="942524811"/>
                  </a:ext>
                </a:extLst>
              </a:tr>
              <a:tr h="227730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>
                          <a:effectLst/>
                        </a:rPr>
                        <a:t>GAM</a:t>
                      </a:r>
                      <a:endParaRPr lang="en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050" u="none" strike="noStrike">
                          <a:effectLst/>
                        </a:rPr>
                        <a:t>　</a:t>
                      </a:r>
                      <a:endParaRPr lang="ko-Kore-KR" altLang="en-US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0.957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0.936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0.946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0.896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 dirty="0">
                          <a:effectLst/>
                        </a:rPr>
                        <a:t>0.910</a:t>
                      </a:r>
                      <a:endParaRPr lang="en-US" altLang="ko-Kore-KR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 dirty="0">
                          <a:effectLst/>
                        </a:rPr>
                        <a:t>0.847</a:t>
                      </a:r>
                      <a:endParaRPr lang="en-US" altLang="ko-Kore-KR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extLst>
                  <a:ext uri="{0D108BD9-81ED-4DB2-BD59-A6C34878D82A}">
                    <a16:rowId xmlns:a16="http://schemas.microsoft.com/office/drawing/2014/main" val="2020772320"/>
                  </a:ext>
                </a:extLst>
              </a:tr>
              <a:tr h="227730"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6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 rowSpan="6">
                  <a:txBody>
                    <a:bodyPr/>
                    <a:lstStyle/>
                    <a:p>
                      <a:pPr algn="l" fontAlgn="ctr"/>
                      <a:r>
                        <a:rPr lang="en" sz="1050" u="none" strike="noStrike">
                          <a:effectLst/>
                        </a:rPr>
                        <a:t>CA19_9 + MBL2 + IGFBP2 + HSPG2 + THBS1 + ICAM1</a:t>
                      </a:r>
                      <a:endParaRPr lang="en" sz="1050" b="0" i="0" u="none" strike="noStrike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>
                          <a:effectLst/>
                        </a:rPr>
                        <a:t>LR</a:t>
                      </a:r>
                      <a:endParaRPr lang="en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>
                          <a:effectLst/>
                        </a:rPr>
                        <a:t>TRUE</a:t>
                      </a:r>
                      <a:endParaRPr lang="en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0.933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0.931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0.945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0.921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0.932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0.843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extLst>
                  <a:ext uri="{0D108BD9-81ED-4DB2-BD59-A6C34878D82A}">
                    <a16:rowId xmlns:a16="http://schemas.microsoft.com/office/drawing/2014/main" val="4183907881"/>
                  </a:ext>
                </a:extLst>
              </a:tr>
              <a:tr h="227730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>
                          <a:effectLst/>
                        </a:rPr>
                        <a:t>SVM</a:t>
                      </a:r>
                      <a:endParaRPr lang="en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050" u="none" strike="noStrike">
                          <a:effectLst/>
                        </a:rPr>
                        <a:t>　</a:t>
                      </a:r>
                      <a:endParaRPr lang="ko-Kore-KR" altLang="en-US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0.938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0.883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0.921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0.893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0.889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0.849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extLst>
                  <a:ext uri="{0D108BD9-81ED-4DB2-BD59-A6C34878D82A}">
                    <a16:rowId xmlns:a16="http://schemas.microsoft.com/office/drawing/2014/main" val="2513687582"/>
                  </a:ext>
                </a:extLst>
              </a:tr>
              <a:tr h="227730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>
                          <a:effectLst/>
                        </a:rPr>
                        <a:t>RF</a:t>
                      </a:r>
                      <a:endParaRPr lang="en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050" u="none" strike="noStrike">
                          <a:effectLst/>
                        </a:rPr>
                        <a:t>　</a:t>
                      </a:r>
                      <a:endParaRPr lang="ko-Kore-KR" altLang="en-US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1.000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0.939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0.954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0.930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0.926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0.876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extLst>
                  <a:ext uri="{0D108BD9-81ED-4DB2-BD59-A6C34878D82A}">
                    <a16:rowId xmlns:a16="http://schemas.microsoft.com/office/drawing/2014/main" val="4083280633"/>
                  </a:ext>
                </a:extLst>
              </a:tr>
              <a:tr h="227730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>
                          <a:effectLst/>
                        </a:rPr>
                        <a:t>DNN</a:t>
                      </a:r>
                      <a:endParaRPr lang="en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050" u="none" strike="noStrike">
                          <a:effectLst/>
                        </a:rPr>
                        <a:t>　</a:t>
                      </a:r>
                      <a:endParaRPr lang="ko-Kore-KR" altLang="en-US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0.991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0.942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0.941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0.923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0.947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0.841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extLst>
                  <a:ext uri="{0D108BD9-81ED-4DB2-BD59-A6C34878D82A}">
                    <a16:rowId xmlns:a16="http://schemas.microsoft.com/office/drawing/2014/main" val="4224999819"/>
                  </a:ext>
                </a:extLst>
              </a:tr>
              <a:tr h="227730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>
                          <a:effectLst/>
                        </a:rPr>
                        <a:t>MARS</a:t>
                      </a:r>
                      <a:endParaRPr lang="en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050" u="none" strike="noStrike">
                          <a:effectLst/>
                        </a:rPr>
                        <a:t>　</a:t>
                      </a:r>
                      <a:endParaRPr lang="ko-Kore-KR" altLang="en-US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0.949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0.719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0.951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0.918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0.919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0.861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extLst>
                  <a:ext uri="{0D108BD9-81ED-4DB2-BD59-A6C34878D82A}">
                    <a16:rowId xmlns:a16="http://schemas.microsoft.com/office/drawing/2014/main" val="3670954794"/>
                  </a:ext>
                </a:extLst>
              </a:tr>
              <a:tr h="227730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>
                          <a:effectLst/>
                        </a:rPr>
                        <a:t>GAM</a:t>
                      </a:r>
                      <a:endParaRPr lang="en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050" u="none" strike="noStrike">
                          <a:effectLst/>
                        </a:rPr>
                        <a:t>　</a:t>
                      </a:r>
                      <a:endParaRPr lang="ko-Kore-KR" altLang="en-US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0.960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0.932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0.956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0.925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0.936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 dirty="0">
                          <a:effectLst/>
                        </a:rPr>
                        <a:t>0.875</a:t>
                      </a:r>
                      <a:endParaRPr lang="en-US" altLang="ko-Kore-KR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extLst>
                  <a:ext uri="{0D108BD9-81ED-4DB2-BD59-A6C34878D82A}">
                    <a16:rowId xmlns:a16="http://schemas.microsoft.com/office/drawing/2014/main" val="1030252493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859BF2BF-7B5C-4F49-83F2-857FB6911E36}"/>
              </a:ext>
            </a:extLst>
          </p:cNvPr>
          <p:cNvSpPr txBox="1"/>
          <p:nvPr/>
        </p:nvSpPr>
        <p:spPr>
          <a:xfrm>
            <a:off x="9110449" y="262496"/>
            <a:ext cx="3262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02. </a:t>
            </a:r>
            <a:r>
              <a:rPr lang="en-US" altLang="ko-KR" sz="14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Multiclass Deep Learning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04362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70437" y="265734"/>
            <a:ext cx="1824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MRM DL </a:t>
            </a:r>
            <a:r>
              <a:rPr lang="ko-KR" altLang="en-US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분석</a:t>
            </a:r>
            <a:endParaRPr lang="en-US" altLang="ko-KR" sz="16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D80EC51-C5BA-4CC3-A221-BB379E887C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6612" r="420" b="11318"/>
          <a:stretch/>
        </p:blipFill>
        <p:spPr>
          <a:xfrm>
            <a:off x="6223454" y="959428"/>
            <a:ext cx="264695" cy="502396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D585A195-3A97-46C4-B30C-DE12F52284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395" t="39546" r="352" b="52839"/>
          <a:stretch/>
        </p:blipFill>
        <p:spPr>
          <a:xfrm>
            <a:off x="9848479" y="1481903"/>
            <a:ext cx="2188345" cy="309067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A6DA9AA7-1031-46E0-A4E6-58C1958D0B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395" t="39546" r="352" b="52839"/>
          <a:stretch/>
        </p:blipFill>
        <p:spPr>
          <a:xfrm>
            <a:off x="9171069" y="2483740"/>
            <a:ext cx="2188345" cy="30906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59BF2BF-7B5C-4F49-83F2-857FB6911E36}"/>
              </a:ext>
            </a:extLst>
          </p:cNvPr>
          <p:cNvSpPr txBox="1"/>
          <p:nvPr/>
        </p:nvSpPr>
        <p:spPr>
          <a:xfrm>
            <a:off x="9110449" y="262496"/>
            <a:ext cx="3262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02. </a:t>
            </a:r>
            <a:r>
              <a:rPr lang="en-US" altLang="ko-KR" sz="14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Multiclass Deep Learning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37A5671-C99A-7C45-8642-14F352E27F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4386" y="1185220"/>
            <a:ext cx="7979551" cy="5498802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C067EED3-7C6C-2148-A928-30AFA2C5235A}"/>
              </a:ext>
            </a:extLst>
          </p:cNvPr>
          <p:cNvSpPr/>
          <p:nvPr/>
        </p:nvSpPr>
        <p:spPr>
          <a:xfrm>
            <a:off x="0" y="705174"/>
            <a:ext cx="51975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ctr"/>
            <a:r>
              <a:rPr lang="en" altLang="ko-Kore-KR" sz="1600" dirty="0"/>
              <a:t>CA19_9 + MBL2 + IGFBP2 + HSPG2 + THBS1</a:t>
            </a:r>
            <a:endParaRPr lang="en" altLang="ko-Kore-KR" sz="1600" dirty="0">
              <a:solidFill>
                <a:srgbClr val="FF0000"/>
              </a:solidFill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59166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70437" y="265734"/>
            <a:ext cx="1824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MRM DL </a:t>
            </a:r>
            <a:r>
              <a:rPr lang="ko-KR" altLang="en-US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분석</a:t>
            </a:r>
            <a:endParaRPr lang="en-US" altLang="ko-KR" sz="16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D80EC51-C5BA-4CC3-A221-BB379E887C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6612" r="420" b="11318"/>
          <a:stretch/>
        </p:blipFill>
        <p:spPr>
          <a:xfrm>
            <a:off x="6223454" y="959428"/>
            <a:ext cx="264695" cy="502396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D585A195-3A97-46C4-B30C-DE12F52284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395" t="39546" r="352" b="52839"/>
          <a:stretch/>
        </p:blipFill>
        <p:spPr>
          <a:xfrm>
            <a:off x="9848479" y="1481903"/>
            <a:ext cx="2188345" cy="309067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A6DA9AA7-1031-46E0-A4E6-58C1958D0B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395" t="39546" r="352" b="52839"/>
          <a:stretch/>
        </p:blipFill>
        <p:spPr>
          <a:xfrm>
            <a:off x="9171069" y="2483740"/>
            <a:ext cx="2188345" cy="30906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59BF2BF-7B5C-4F49-83F2-857FB6911E36}"/>
              </a:ext>
            </a:extLst>
          </p:cNvPr>
          <p:cNvSpPr txBox="1"/>
          <p:nvPr/>
        </p:nvSpPr>
        <p:spPr>
          <a:xfrm>
            <a:off x="9110449" y="262496"/>
            <a:ext cx="3262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02. </a:t>
            </a:r>
            <a:r>
              <a:rPr lang="en-US" altLang="ko-KR" sz="14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Multiclass Deep Learning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067EED3-7C6C-2148-A928-30AFA2C5235A}"/>
              </a:ext>
            </a:extLst>
          </p:cNvPr>
          <p:cNvSpPr/>
          <p:nvPr/>
        </p:nvSpPr>
        <p:spPr>
          <a:xfrm>
            <a:off x="0" y="705174"/>
            <a:ext cx="51975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ctr"/>
            <a:r>
              <a:rPr lang="en" altLang="ko-Kore-KR" sz="1600" dirty="0"/>
              <a:t>CA19_9 + IFRD1 + IGFBP2 + HSPG2 + THBS1</a:t>
            </a:r>
            <a:endParaRPr lang="en" altLang="ko-Kore-KR" sz="1600" dirty="0">
              <a:solidFill>
                <a:srgbClr val="FF0000"/>
              </a:solidFill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81FA846-D491-C547-9B69-13F2903676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2201" y="1170222"/>
            <a:ext cx="7627597" cy="5416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087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70437" y="265734"/>
            <a:ext cx="1824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MRM DL </a:t>
            </a:r>
            <a:r>
              <a:rPr lang="ko-KR" altLang="en-US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분석</a:t>
            </a:r>
            <a:endParaRPr lang="en-US" altLang="ko-KR" sz="16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D80EC51-C5BA-4CC3-A221-BB379E887C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6612" r="420" b="11318"/>
          <a:stretch/>
        </p:blipFill>
        <p:spPr>
          <a:xfrm>
            <a:off x="6223454" y="959428"/>
            <a:ext cx="264695" cy="502396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D585A195-3A97-46C4-B30C-DE12F52284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395" t="39546" r="352" b="52839"/>
          <a:stretch/>
        </p:blipFill>
        <p:spPr>
          <a:xfrm>
            <a:off x="9848479" y="1481903"/>
            <a:ext cx="2188345" cy="309067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A6DA9AA7-1031-46E0-A4E6-58C1958D0B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395" t="39546" r="352" b="52839"/>
          <a:stretch/>
        </p:blipFill>
        <p:spPr>
          <a:xfrm>
            <a:off x="9171069" y="2483740"/>
            <a:ext cx="2188345" cy="30906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59BF2BF-7B5C-4F49-83F2-857FB6911E36}"/>
              </a:ext>
            </a:extLst>
          </p:cNvPr>
          <p:cNvSpPr txBox="1"/>
          <p:nvPr/>
        </p:nvSpPr>
        <p:spPr>
          <a:xfrm>
            <a:off x="9110449" y="262496"/>
            <a:ext cx="3262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02. </a:t>
            </a:r>
            <a:r>
              <a:rPr lang="en-US" altLang="ko-KR" sz="14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Multiclass Deep Learning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B2FDDC5-75CB-0847-B747-6BE273FA91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222" y="1246154"/>
            <a:ext cx="4916396" cy="310838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A1963BC3-CC54-3742-BFA1-DA5C603FAD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5862" y="1246154"/>
            <a:ext cx="6085796" cy="473723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343E231-63BE-7E43-8E8C-11C64E918D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9116" y="4944165"/>
            <a:ext cx="2235200" cy="8890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883E9B59-B796-634E-929C-A7CF8D1687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59171" y="5007665"/>
            <a:ext cx="22098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260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70437" y="265734"/>
            <a:ext cx="1824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MRM DL </a:t>
            </a:r>
            <a:r>
              <a:rPr lang="ko-KR" altLang="en-US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분석</a:t>
            </a:r>
            <a:endParaRPr lang="en-US" altLang="ko-KR" sz="16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D80EC51-C5BA-4CC3-A221-BB379E887C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6612" r="420" b="11318"/>
          <a:stretch/>
        </p:blipFill>
        <p:spPr>
          <a:xfrm>
            <a:off x="6223454" y="959428"/>
            <a:ext cx="264695" cy="502396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D585A195-3A97-46C4-B30C-DE12F52284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395" t="39546" r="352" b="52839"/>
          <a:stretch/>
        </p:blipFill>
        <p:spPr>
          <a:xfrm>
            <a:off x="9848479" y="1481903"/>
            <a:ext cx="2188345" cy="309067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A6DA9AA7-1031-46E0-A4E6-58C1958D0B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395" t="39546" r="352" b="52839"/>
          <a:stretch/>
        </p:blipFill>
        <p:spPr>
          <a:xfrm>
            <a:off x="9171069" y="2483740"/>
            <a:ext cx="2188345" cy="30906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59BF2BF-7B5C-4F49-83F2-857FB6911E36}"/>
              </a:ext>
            </a:extLst>
          </p:cNvPr>
          <p:cNvSpPr txBox="1"/>
          <p:nvPr/>
        </p:nvSpPr>
        <p:spPr>
          <a:xfrm>
            <a:off x="9110449" y="262496"/>
            <a:ext cx="3262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02. </a:t>
            </a:r>
            <a:r>
              <a:rPr lang="en-US" altLang="ko-KR" sz="14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Multiclass Deep Learning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013DFFD8-BF3C-144B-BD49-1648BEEB1E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546" y="1790970"/>
            <a:ext cx="11120002" cy="3991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455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74753CC-C329-480F-B8F5-FE462A3A8A67}"/>
              </a:ext>
            </a:extLst>
          </p:cNvPr>
          <p:cNvSpPr txBox="1"/>
          <p:nvPr/>
        </p:nvSpPr>
        <p:spPr>
          <a:xfrm>
            <a:off x="270437" y="265734"/>
            <a:ext cx="21201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MRM </a:t>
            </a:r>
            <a:r>
              <a:rPr lang="ko-KR" altLang="en-US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췌장암</a:t>
            </a:r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 </a:t>
            </a:r>
            <a:r>
              <a:rPr lang="ko-KR" altLang="en-US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분석</a:t>
            </a:r>
            <a:endParaRPr lang="en-US" altLang="ko-KR" sz="16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graphicFrame>
        <p:nvGraphicFramePr>
          <p:cNvPr id="8" name="표 10">
            <a:extLst>
              <a:ext uri="{FF2B5EF4-FFF2-40B4-BE49-F238E27FC236}">
                <a16:creationId xmlns:a16="http://schemas.microsoft.com/office/drawing/2014/main" id="{5D109D68-0F75-1D49-8811-AB246E5ABD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508926"/>
              </p:ext>
            </p:extLst>
          </p:nvPr>
        </p:nvGraphicFramePr>
        <p:xfrm>
          <a:off x="3059171" y="1261674"/>
          <a:ext cx="6076209" cy="4517531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621049">
                  <a:extLst>
                    <a:ext uri="{9D8B030D-6E8A-4147-A177-3AD203B41FA5}">
                      <a16:colId xmlns:a16="http://schemas.microsoft.com/office/drawing/2014/main" val="3974869035"/>
                    </a:ext>
                  </a:extLst>
                </a:gridCol>
                <a:gridCol w="891032">
                  <a:extLst>
                    <a:ext uri="{9D8B030D-6E8A-4147-A177-3AD203B41FA5}">
                      <a16:colId xmlns:a16="http://schemas.microsoft.com/office/drawing/2014/main" val="4112883081"/>
                    </a:ext>
                  </a:extLst>
                </a:gridCol>
                <a:gridCol w="891032">
                  <a:extLst>
                    <a:ext uri="{9D8B030D-6E8A-4147-A177-3AD203B41FA5}">
                      <a16:colId xmlns:a16="http://schemas.microsoft.com/office/drawing/2014/main" val="433406409"/>
                    </a:ext>
                  </a:extLst>
                </a:gridCol>
                <a:gridCol w="891032">
                  <a:extLst>
                    <a:ext uri="{9D8B030D-6E8A-4147-A177-3AD203B41FA5}">
                      <a16:colId xmlns:a16="http://schemas.microsoft.com/office/drawing/2014/main" val="1085092098"/>
                    </a:ext>
                  </a:extLst>
                </a:gridCol>
                <a:gridCol w="891032">
                  <a:extLst>
                    <a:ext uri="{9D8B030D-6E8A-4147-A177-3AD203B41FA5}">
                      <a16:colId xmlns:a16="http://schemas.microsoft.com/office/drawing/2014/main" val="4093998136"/>
                    </a:ext>
                  </a:extLst>
                </a:gridCol>
                <a:gridCol w="891032">
                  <a:extLst>
                    <a:ext uri="{9D8B030D-6E8A-4147-A177-3AD203B41FA5}">
                      <a16:colId xmlns:a16="http://schemas.microsoft.com/office/drawing/2014/main" val="3272620962"/>
                    </a:ext>
                  </a:extLst>
                </a:gridCol>
              </a:tblGrid>
              <a:tr h="29777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/>
                        <a:t>Sample</a:t>
                      </a:r>
                      <a:endParaRPr lang="ko-Kore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/>
                        <a:t>Clinics</a:t>
                      </a:r>
                      <a:endParaRPr lang="ko-Kore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/>
                        <a:t>Total</a:t>
                      </a:r>
                      <a:endParaRPr lang="ko-Kore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/>
                        <a:t>Training</a:t>
                      </a:r>
                      <a:endParaRPr lang="ko-Kore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/>
                        <a:t>Test</a:t>
                      </a:r>
                      <a:endParaRPr lang="ko-Kore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 err="1"/>
                        <a:t>Test_low</a:t>
                      </a:r>
                      <a:endParaRPr lang="ko-Kore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6029800"/>
                  </a:ext>
                </a:extLst>
              </a:tr>
              <a:tr h="324597">
                <a:tc rowSpan="6">
                  <a:txBody>
                    <a:bodyPr/>
                    <a:lstStyle/>
                    <a:p>
                      <a:pPr algn="ctr"/>
                      <a:endParaRPr lang="en-US" altLang="ko-Kore-KR" sz="1200" dirty="0"/>
                    </a:p>
                    <a:p>
                      <a:pPr algn="ctr"/>
                      <a:endParaRPr lang="en-US" altLang="ko-Kore-KR" sz="1200" dirty="0"/>
                    </a:p>
                    <a:p>
                      <a:pPr algn="ctr"/>
                      <a:endParaRPr lang="en-US" altLang="ko-Kore-KR" sz="1200" dirty="0"/>
                    </a:p>
                    <a:p>
                      <a:pPr algn="ctr"/>
                      <a:endParaRPr lang="en-US" altLang="ko-Kore-KR" sz="1200" dirty="0"/>
                    </a:p>
                    <a:p>
                      <a:pPr algn="ctr"/>
                      <a:endParaRPr lang="en-US" altLang="ko-Kore-KR" sz="1200" dirty="0"/>
                    </a:p>
                    <a:p>
                      <a:pPr algn="ctr"/>
                      <a:r>
                        <a:rPr lang="en-US" altLang="ko-Kore-KR" sz="1200" dirty="0"/>
                        <a:t>Pancreatic cancer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Total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200" dirty="0"/>
                        <a:t>399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319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80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25</a:t>
                      </a:r>
                      <a:endParaRPr lang="ko-Kore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9424590"/>
                  </a:ext>
                </a:extLst>
              </a:tr>
              <a:tr h="324597">
                <a:tc v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AMC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7</a:t>
                      </a:r>
                      <a:r>
                        <a:rPr lang="en-US" altLang="ko-KR" sz="1200" dirty="0"/>
                        <a:t>5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60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15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6</a:t>
                      </a:r>
                      <a:endParaRPr lang="ko-Kore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7386667"/>
                  </a:ext>
                </a:extLst>
              </a:tr>
              <a:tr h="324597">
                <a:tc v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NCC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128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102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26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6</a:t>
                      </a:r>
                      <a:endParaRPr lang="ko-Kore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0189401"/>
                  </a:ext>
                </a:extLst>
              </a:tr>
              <a:tr h="324597">
                <a:tc v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SMC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100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80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20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5</a:t>
                      </a:r>
                      <a:endParaRPr lang="ko-Kore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7577356"/>
                  </a:ext>
                </a:extLst>
              </a:tr>
              <a:tr h="324597">
                <a:tc v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SNUH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50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40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10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3</a:t>
                      </a:r>
                      <a:endParaRPr lang="ko-Kore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329428"/>
                  </a:ext>
                </a:extLst>
              </a:tr>
              <a:tr h="324597">
                <a:tc v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YMC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46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37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9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5</a:t>
                      </a:r>
                      <a:endParaRPr lang="ko-Kore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5341306"/>
                  </a:ext>
                </a:extLst>
              </a:tr>
              <a:tr h="324597">
                <a:tc rowSpan="5">
                  <a:txBody>
                    <a:bodyPr/>
                    <a:lstStyle/>
                    <a:p>
                      <a:pPr algn="ctr"/>
                      <a:endParaRPr lang="en-US" altLang="ko-Kore-KR" sz="1200" dirty="0"/>
                    </a:p>
                    <a:p>
                      <a:pPr algn="ctr"/>
                      <a:endParaRPr lang="en-US" altLang="ko-Kore-KR" sz="1200" dirty="0"/>
                    </a:p>
                    <a:p>
                      <a:pPr algn="ctr"/>
                      <a:endParaRPr lang="en-US" altLang="ko-Kore-KR" sz="1200" dirty="0"/>
                    </a:p>
                    <a:p>
                      <a:pPr algn="ctr"/>
                      <a:endParaRPr lang="en-US" altLang="ko-Kore-KR" sz="1200" dirty="0"/>
                    </a:p>
                    <a:p>
                      <a:pPr algn="ctr"/>
                      <a:r>
                        <a:rPr lang="en-US" altLang="ko-Kore-KR" sz="1200" dirty="0"/>
                        <a:t>Pancreatic benign </a:t>
                      </a:r>
                    </a:p>
                    <a:p>
                      <a:pPr algn="ctr"/>
                      <a:r>
                        <a:rPr lang="en-US" altLang="ko-Kore-KR" sz="1200" dirty="0"/>
                        <a:t>disease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Total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109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88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21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21</a:t>
                      </a:r>
                      <a:endParaRPr lang="ko-Kore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867677"/>
                  </a:ext>
                </a:extLst>
              </a:tr>
              <a:tr h="324597">
                <a:tc v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AMC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47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38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9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9</a:t>
                      </a:r>
                      <a:endParaRPr lang="ko-Kore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6039118"/>
                  </a:ext>
                </a:extLst>
              </a:tr>
              <a:tr h="324597">
                <a:tc v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SMC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30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24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6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6</a:t>
                      </a:r>
                      <a:endParaRPr lang="ko-Kore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5434960"/>
                  </a:ext>
                </a:extLst>
              </a:tr>
              <a:tr h="324597">
                <a:tc v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SNUH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5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4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1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1</a:t>
                      </a:r>
                      <a:endParaRPr lang="ko-Kore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7985370"/>
                  </a:ext>
                </a:extLst>
              </a:tr>
              <a:tr h="324597">
                <a:tc v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YMC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27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22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5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5</a:t>
                      </a:r>
                      <a:endParaRPr lang="ko-Kore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3582112"/>
                  </a:ext>
                </a:extLst>
              </a:tr>
              <a:tr h="324597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Normal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SNUH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349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279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70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70</a:t>
                      </a:r>
                      <a:endParaRPr lang="ko-Kore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1907082"/>
                  </a:ext>
                </a:extLst>
              </a:tr>
              <a:tr h="324597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Total</a:t>
                      </a:r>
                      <a:endParaRPr lang="ko-Kore-KR" altLang="en-US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ko-Kore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857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686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171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116</a:t>
                      </a:r>
                      <a:endParaRPr lang="ko-Kore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8038112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DC831AF3-BD84-6E49-9174-A23ED11A476B}"/>
              </a:ext>
            </a:extLst>
          </p:cNvPr>
          <p:cNvSpPr txBox="1"/>
          <p:nvPr/>
        </p:nvSpPr>
        <p:spPr>
          <a:xfrm>
            <a:off x="9072332" y="280239"/>
            <a:ext cx="3262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01. Data Structure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4788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70437" y="265734"/>
            <a:ext cx="1824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MRM DL </a:t>
            </a:r>
            <a:r>
              <a:rPr lang="ko-KR" altLang="en-US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분석</a:t>
            </a:r>
            <a:endParaRPr lang="en-US" altLang="ko-KR" sz="16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D80EC51-C5BA-4CC3-A221-BB379E887C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6612" r="420" b="11318"/>
          <a:stretch/>
        </p:blipFill>
        <p:spPr>
          <a:xfrm>
            <a:off x="6223454" y="959428"/>
            <a:ext cx="264695" cy="502396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D585A195-3A97-46C4-B30C-DE12F52284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395" t="39546" r="352" b="52839"/>
          <a:stretch/>
        </p:blipFill>
        <p:spPr>
          <a:xfrm>
            <a:off x="9848479" y="1481903"/>
            <a:ext cx="2188345" cy="309067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A6DA9AA7-1031-46E0-A4E6-58C1958D0B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395" t="39546" r="352" b="52839"/>
          <a:stretch/>
        </p:blipFill>
        <p:spPr>
          <a:xfrm>
            <a:off x="9223472" y="2600295"/>
            <a:ext cx="2188345" cy="309067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BBCD208F-B30E-4520-8F69-CBEDDE2934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395" t="39546" r="352" b="52839"/>
          <a:stretch/>
        </p:blipFill>
        <p:spPr>
          <a:xfrm>
            <a:off x="8926693" y="2962154"/>
            <a:ext cx="2188345" cy="309067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F049F8A0-BD23-4898-AD92-C02DFE8CC9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395" t="39546" r="352" b="52839"/>
          <a:stretch/>
        </p:blipFill>
        <p:spPr>
          <a:xfrm>
            <a:off x="8911845" y="3243837"/>
            <a:ext cx="2188345" cy="309067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6E721871-8EA6-024E-9248-5A94716B93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8082204"/>
              </p:ext>
            </p:extLst>
          </p:nvPr>
        </p:nvGraphicFramePr>
        <p:xfrm>
          <a:off x="992877" y="2236761"/>
          <a:ext cx="9951341" cy="22773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62427">
                  <a:extLst>
                    <a:ext uri="{9D8B030D-6E8A-4147-A177-3AD203B41FA5}">
                      <a16:colId xmlns:a16="http://schemas.microsoft.com/office/drawing/2014/main" val="578885584"/>
                    </a:ext>
                  </a:extLst>
                </a:gridCol>
                <a:gridCol w="1711234">
                  <a:extLst>
                    <a:ext uri="{9D8B030D-6E8A-4147-A177-3AD203B41FA5}">
                      <a16:colId xmlns:a16="http://schemas.microsoft.com/office/drawing/2014/main" val="4092830170"/>
                    </a:ext>
                  </a:extLst>
                </a:gridCol>
                <a:gridCol w="1476103">
                  <a:extLst>
                    <a:ext uri="{9D8B030D-6E8A-4147-A177-3AD203B41FA5}">
                      <a16:colId xmlns:a16="http://schemas.microsoft.com/office/drawing/2014/main" val="1661625053"/>
                    </a:ext>
                  </a:extLst>
                </a:gridCol>
                <a:gridCol w="1240971">
                  <a:extLst>
                    <a:ext uri="{9D8B030D-6E8A-4147-A177-3AD203B41FA5}">
                      <a16:colId xmlns:a16="http://schemas.microsoft.com/office/drawing/2014/main" val="3224412814"/>
                    </a:ext>
                  </a:extLst>
                </a:gridCol>
                <a:gridCol w="1560606">
                  <a:extLst>
                    <a:ext uri="{9D8B030D-6E8A-4147-A177-3AD203B41FA5}">
                      <a16:colId xmlns:a16="http://schemas.microsoft.com/office/drawing/2014/main" val="2289475471"/>
                    </a:ext>
                  </a:extLst>
                </a:gridCol>
              </a:tblGrid>
              <a:tr h="227730"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" sz="1200" b="0" u="none" strike="noStrike" dirty="0">
                          <a:effectLst/>
                        </a:rPr>
                        <a:t>CA19_9 + MBL2 + IGFBP2 + HSPG2 + THBS1</a:t>
                      </a:r>
                      <a:endParaRPr lang="en" sz="1200" b="0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2-DNN</a:t>
                      </a:r>
                      <a:endParaRPr lang="en" sz="12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0.906</a:t>
                      </a:r>
                      <a:endParaRPr lang="en-US" altLang="ko-Kore-KR" sz="12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0.8</a:t>
                      </a:r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35</a:t>
                      </a:r>
                      <a:endParaRPr lang="en-US" altLang="ko-Kore-KR" sz="12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0.789</a:t>
                      </a:r>
                      <a:endParaRPr lang="en-US" altLang="ko-Kore-KR" sz="12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extLst>
                  <a:ext uri="{0D108BD9-81ED-4DB2-BD59-A6C34878D82A}">
                    <a16:rowId xmlns:a16="http://schemas.microsoft.com/office/drawing/2014/main" val="1087536812"/>
                  </a:ext>
                </a:extLst>
              </a:tr>
              <a:tr h="227730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2-SVM</a:t>
                      </a:r>
                      <a:endParaRPr lang="en" sz="12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marL="0" indent="0" algn="ctr" fontAlgn="ctr">
                        <a:buFont typeface="Arial" panose="020B0604020202020204" pitchFamily="34" charset="0"/>
                        <a:buNone/>
                      </a:pPr>
                      <a:r>
                        <a:rPr lang="en-US" altLang="ko-Kore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0.</a:t>
                      </a:r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819</a:t>
                      </a:r>
                      <a:endParaRPr lang="en-US" altLang="ko-Kore-KR" sz="12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0.</a:t>
                      </a:r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793</a:t>
                      </a:r>
                      <a:endParaRPr lang="en-US" altLang="ko-Kore-KR" sz="12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0.793</a:t>
                      </a:r>
                    </a:p>
                  </a:txBody>
                  <a:tcPr marL="8007" marR="8007" marT="8007" marB="0" anchor="ctr"/>
                </a:tc>
                <a:extLst>
                  <a:ext uri="{0D108BD9-81ED-4DB2-BD59-A6C34878D82A}">
                    <a16:rowId xmlns:a16="http://schemas.microsoft.com/office/drawing/2014/main" val="3975495300"/>
                  </a:ext>
                </a:extLst>
              </a:tr>
              <a:tr h="227730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Multi-DNN</a:t>
                      </a: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marL="0" indent="0" algn="ctr" fontAlgn="ctr">
                        <a:buFont typeface="Arial" panose="020B0604020202020204" pitchFamily="34" charset="0"/>
                        <a:buNone/>
                      </a:pPr>
                      <a:r>
                        <a:rPr lang="en-US" altLang="ko-Kore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0.901</a:t>
                      </a: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0.821</a:t>
                      </a: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0.651</a:t>
                      </a:r>
                    </a:p>
                  </a:txBody>
                  <a:tcPr marL="8007" marR="8007" marT="8007" marB="0" anchor="ctr"/>
                </a:tc>
                <a:extLst>
                  <a:ext uri="{0D108BD9-81ED-4DB2-BD59-A6C34878D82A}">
                    <a16:rowId xmlns:a16="http://schemas.microsoft.com/office/drawing/2014/main" val="1533697545"/>
                  </a:ext>
                </a:extLst>
              </a:tr>
              <a:tr h="227730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SVM-RFE</a:t>
                      </a:r>
                      <a:endParaRPr lang="en" sz="12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0.892</a:t>
                      </a: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0.690</a:t>
                      </a: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0.689</a:t>
                      </a:r>
                    </a:p>
                  </a:txBody>
                  <a:tcPr marL="8007" marR="8007" marT="8007" marB="0" anchor="ctr"/>
                </a:tc>
                <a:extLst>
                  <a:ext uri="{0D108BD9-81ED-4DB2-BD59-A6C34878D82A}">
                    <a16:rowId xmlns:a16="http://schemas.microsoft.com/office/drawing/2014/main" val="1434840821"/>
                  </a:ext>
                </a:extLst>
              </a:tr>
              <a:tr h="227730">
                <a:tc vMerge="1">
                  <a:txBody>
                    <a:bodyPr/>
                    <a:lstStyle/>
                    <a:p>
                      <a:pPr algn="l" fontAlgn="ctr"/>
                      <a:endParaRPr lang="en" sz="1050" b="0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MSVM</a:t>
                      </a: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0.927</a:t>
                      </a: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0.914</a:t>
                      </a: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0.819</a:t>
                      </a:r>
                    </a:p>
                  </a:txBody>
                  <a:tcPr marL="8007" marR="8007" marT="8007" marB="0" anchor="ctr"/>
                </a:tc>
                <a:extLst>
                  <a:ext uri="{0D108BD9-81ED-4DB2-BD59-A6C34878D82A}">
                    <a16:rowId xmlns:a16="http://schemas.microsoft.com/office/drawing/2014/main" val="1588369688"/>
                  </a:ext>
                </a:extLst>
              </a:tr>
              <a:tr h="227730"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" sz="1200" b="0" u="none" strike="noStrike" dirty="0">
                          <a:effectLst/>
                        </a:rPr>
                        <a:t>CA19_9 + IFRD1 + IGFBP2 + HSPG2 + THBS1</a:t>
                      </a:r>
                      <a:endParaRPr lang="en" sz="1200" b="0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2-DNN</a:t>
                      </a:r>
                      <a:endParaRPr lang="en" sz="12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0.890</a:t>
                      </a:r>
                      <a:endParaRPr lang="en-US" altLang="ko-Kore-KR" sz="12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0.818</a:t>
                      </a:r>
                      <a:endParaRPr lang="en-US" altLang="ko-Kore-KR" sz="12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0.824</a:t>
                      </a:r>
                      <a:endParaRPr lang="en-US" altLang="ko-Kore-KR" sz="12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extLst>
                  <a:ext uri="{0D108BD9-81ED-4DB2-BD59-A6C34878D82A}">
                    <a16:rowId xmlns:a16="http://schemas.microsoft.com/office/drawing/2014/main" val="565702382"/>
                  </a:ext>
                </a:extLst>
              </a:tr>
              <a:tr h="227730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2-SVM</a:t>
                      </a:r>
                      <a:endParaRPr lang="en" sz="12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0.854</a:t>
                      </a:r>
                      <a:endParaRPr lang="en-US" altLang="ko-Kore-KR" sz="12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0.823</a:t>
                      </a:r>
                      <a:endParaRPr lang="en-US" altLang="ko-Kore-KR" sz="12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0.791</a:t>
                      </a:r>
                      <a:endParaRPr lang="en-US" altLang="ko-Kore-KR" sz="12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extLst>
                  <a:ext uri="{0D108BD9-81ED-4DB2-BD59-A6C34878D82A}">
                    <a16:rowId xmlns:a16="http://schemas.microsoft.com/office/drawing/2014/main" val="405682520"/>
                  </a:ext>
                </a:extLst>
              </a:tr>
              <a:tr h="227730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Multi-DNN</a:t>
                      </a: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0.855</a:t>
                      </a: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0.861</a:t>
                      </a: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0.835</a:t>
                      </a:r>
                    </a:p>
                  </a:txBody>
                  <a:tcPr marL="8007" marR="8007" marT="8007" marB="0" anchor="ctr"/>
                </a:tc>
                <a:extLst>
                  <a:ext uri="{0D108BD9-81ED-4DB2-BD59-A6C34878D82A}">
                    <a16:rowId xmlns:a16="http://schemas.microsoft.com/office/drawing/2014/main" val="1004320992"/>
                  </a:ext>
                </a:extLst>
              </a:tr>
              <a:tr h="227730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SVM-RFE</a:t>
                      </a:r>
                      <a:endParaRPr lang="en" sz="12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0.837</a:t>
                      </a: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0.704</a:t>
                      </a: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0.694</a:t>
                      </a:r>
                    </a:p>
                  </a:txBody>
                  <a:tcPr marL="8007" marR="8007" marT="8007" marB="0" anchor="ctr"/>
                </a:tc>
                <a:extLst>
                  <a:ext uri="{0D108BD9-81ED-4DB2-BD59-A6C34878D82A}">
                    <a16:rowId xmlns:a16="http://schemas.microsoft.com/office/drawing/2014/main" val="994307849"/>
                  </a:ext>
                </a:extLst>
              </a:tr>
              <a:tr h="227730">
                <a:tc vMerge="1">
                  <a:txBody>
                    <a:bodyPr/>
                    <a:lstStyle/>
                    <a:p>
                      <a:pPr algn="l" fontAlgn="ctr"/>
                      <a:endParaRPr lang="en" sz="1050" b="0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MSVM</a:t>
                      </a: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0.871</a:t>
                      </a: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0.811</a:t>
                      </a: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0.781</a:t>
                      </a:r>
                    </a:p>
                  </a:txBody>
                  <a:tcPr marL="8007" marR="8007" marT="8007" marB="0" anchor="ctr"/>
                </a:tc>
                <a:extLst>
                  <a:ext uri="{0D108BD9-81ED-4DB2-BD59-A6C34878D82A}">
                    <a16:rowId xmlns:a16="http://schemas.microsoft.com/office/drawing/2014/main" val="2496248290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859BF2BF-7B5C-4F49-83F2-857FB6911E36}"/>
              </a:ext>
            </a:extLst>
          </p:cNvPr>
          <p:cNvSpPr txBox="1"/>
          <p:nvPr/>
        </p:nvSpPr>
        <p:spPr>
          <a:xfrm>
            <a:off x="9110449" y="262496"/>
            <a:ext cx="3262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02. </a:t>
            </a:r>
            <a:r>
              <a:rPr lang="en-US" altLang="ko-KR" sz="14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Multiclass Deep Learning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090DC63B-4870-094A-B6A2-9CAB41610C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7402060"/>
              </p:ext>
            </p:extLst>
          </p:nvPr>
        </p:nvGraphicFramePr>
        <p:xfrm>
          <a:off x="992877" y="1790970"/>
          <a:ext cx="9951340" cy="45582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70095">
                  <a:extLst>
                    <a:ext uri="{9D8B030D-6E8A-4147-A177-3AD203B41FA5}">
                      <a16:colId xmlns:a16="http://schemas.microsoft.com/office/drawing/2014/main" val="382726271"/>
                    </a:ext>
                  </a:extLst>
                </a:gridCol>
                <a:gridCol w="1683997">
                  <a:extLst>
                    <a:ext uri="{9D8B030D-6E8A-4147-A177-3AD203B41FA5}">
                      <a16:colId xmlns:a16="http://schemas.microsoft.com/office/drawing/2014/main" val="2042887151"/>
                    </a:ext>
                  </a:extLst>
                </a:gridCol>
                <a:gridCol w="1493869">
                  <a:extLst>
                    <a:ext uri="{9D8B030D-6E8A-4147-A177-3AD203B41FA5}">
                      <a16:colId xmlns:a16="http://schemas.microsoft.com/office/drawing/2014/main" val="3164413784"/>
                    </a:ext>
                  </a:extLst>
                </a:gridCol>
                <a:gridCol w="1235837">
                  <a:extLst>
                    <a:ext uri="{9D8B030D-6E8A-4147-A177-3AD203B41FA5}">
                      <a16:colId xmlns:a16="http://schemas.microsoft.com/office/drawing/2014/main" val="939054801"/>
                    </a:ext>
                  </a:extLst>
                </a:gridCol>
                <a:gridCol w="1567542">
                  <a:extLst>
                    <a:ext uri="{9D8B030D-6E8A-4147-A177-3AD203B41FA5}">
                      <a16:colId xmlns:a16="http://schemas.microsoft.com/office/drawing/2014/main" val="3546014338"/>
                    </a:ext>
                  </a:extLst>
                </a:gridCol>
              </a:tblGrid>
              <a:tr h="455829"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u="none" strike="noStrike" dirty="0">
                          <a:effectLst/>
                        </a:rPr>
                        <a:t>Model</a:t>
                      </a:r>
                      <a:endParaRPr lang="en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Prediction</a:t>
                      </a:r>
                    </a:p>
                    <a:p>
                      <a:pPr algn="ctr" fontAlgn="ctr"/>
                      <a:r>
                        <a:rPr lang="e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model</a:t>
                      </a: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u="none" strike="noStrike" dirty="0" err="1">
                          <a:effectLst/>
                        </a:rPr>
                        <a:t>Micro_AUC_train</a:t>
                      </a:r>
                      <a:endParaRPr lang="en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ore-KR" sz="1200" b="0" u="none" strike="noStrike" dirty="0" err="1">
                          <a:effectLst/>
                        </a:rPr>
                        <a:t>Micro_AUC_test</a:t>
                      </a:r>
                      <a:endParaRPr lang="en" altLang="ko-Kore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ore-KR" sz="1200" b="0" u="none" strike="noStrike" dirty="0">
                          <a:effectLst/>
                        </a:rPr>
                        <a:t>M</a:t>
                      </a:r>
                      <a:r>
                        <a:rPr lang="en-US" altLang="ko-KR" sz="1200" b="0" u="none" strike="noStrike" dirty="0" err="1">
                          <a:effectLst/>
                        </a:rPr>
                        <a:t>i</a:t>
                      </a:r>
                      <a:r>
                        <a:rPr lang="en" altLang="ko-Kore-KR" sz="1200" b="0" u="none" strike="noStrike" dirty="0" err="1">
                          <a:effectLst/>
                        </a:rPr>
                        <a:t>cro_AUC_test</a:t>
                      </a:r>
                      <a:r>
                        <a:rPr lang="en-US" altLang="ko-Kore-KR" sz="1200" b="0" u="none" strike="noStrike" dirty="0">
                          <a:effectLst/>
                        </a:rPr>
                        <a:t>_low</a:t>
                      </a:r>
                      <a:endParaRPr lang="en" altLang="ko-Kore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extLst>
                  <a:ext uri="{0D108BD9-81ED-4DB2-BD59-A6C34878D82A}">
                    <a16:rowId xmlns:a16="http://schemas.microsoft.com/office/drawing/2014/main" val="912571013"/>
                  </a:ext>
                </a:extLst>
              </a:tr>
            </a:tbl>
          </a:graphicData>
        </a:graphic>
      </p:graphicFrame>
      <p:sp>
        <p:nvSpPr>
          <p:cNvPr id="21" name="직사각형 20">
            <a:extLst>
              <a:ext uri="{FF2B5EF4-FFF2-40B4-BE49-F238E27FC236}">
                <a16:creationId xmlns:a16="http://schemas.microsoft.com/office/drawing/2014/main" id="{9F08848E-B867-FE46-8907-1B212CBD715D}"/>
              </a:ext>
            </a:extLst>
          </p:cNvPr>
          <p:cNvSpPr/>
          <p:nvPr/>
        </p:nvSpPr>
        <p:spPr>
          <a:xfrm>
            <a:off x="3842740" y="5052931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Test: PDAC vs PB vs NL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 err="1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Test_low</a:t>
            </a:r>
            <a:r>
              <a:rPr lang="en" altLang="ko-Kore-KR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: PDAC (low CA19-9) vs PB vs NL</a:t>
            </a:r>
          </a:p>
        </p:txBody>
      </p:sp>
    </p:spTree>
    <p:extLst>
      <p:ext uri="{BB962C8B-B14F-4D97-AF65-F5344CB8AC3E}">
        <p14:creationId xmlns:p14="http://schemas.microsoft.com/office/powerpoint/2010/main" val="2818614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70437" y="265734"/>
            <a:ext cx="1824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MRM DL </a:t>
            </a:r>
            <a:r>
              <a:rPr lang="ko-KR" altLang="en-US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분석</a:t>
            </a:r>
            <a:endParaRPr lang="en-US" altLang="ko-KR" sz="16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D80EC51-C5BA-4CC3-A221-BB379E887C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6612" r="420" b="11318"/>
          <a:stretch/>
        </p:blipFill>
        <p:spPr>
          <a:xfrm>
            <a:off x="5766945" y="910442"/>
            <a:ext cx="264695" cy="502396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D585A195-3A97-46C4-B30C-DE12F52284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395" t="39546" r="352" b="52839"/>
          <a:stretch/>
        </p:blipFill>
        <p:spPr>
          <a:xfrm>
            <a:off x="9339450" y="2556322"/>
            <a:ext cx="2188345" cy="309067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A6DA9AA7-1031-46E0-A4E6-58C1958D0B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395" t="39546" r="352" b="52839"/>
          <a:stretch/>
        </p:blipFill>
        <p:spPr>
          <a:xfrm>
            <a:off x="8645106" y="2865389"/>
            <a:ext cx="2188345" cy="309067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BBCD208F-B30E-4520-8F69-CBEDDE2934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395" t="39546" r="352" b="52839"/>
          <a:stretch/>
        </p:blipFill>
        <p:spPr>
          <a:xfrm>
            <a:off x="8348327" y="3227248"/>
            <a:ext cx="2188345" cy="309067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F049F8A0-BD23-4898-AD92-C02DFE8CC9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395" t="39546" r="352" b="52839"/>
          <a:stretch/>
        </p:blipFill>
        <p:spPr>
          <a:xfrm>
            <a:off x="8333479" y="3508931"/>
            <a:ext cx="2188345" cy="309067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6E721871-8EA6-024E-9248-5A94716B93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5078742"/>
              </p:ext>
            </p:extLst>
          </p:nvPr>
        </p:nvGraphicFramePr>
        <p:xfrm>
          <a:off x="773841" y="2710855"/>
          <a:ext cx="10515601" cy="13663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40382">
                  <a:extLst>
                    <a:ext uri="{9D8B030D-6E8A-4147-A177-3AD203B41FA5}">
                      <a16:colId xmlns:a16="http://schemas.microsoft.com/office/drawing/2014/main" val="3614696196"/>
                    </a:ext>
                  </a:extLst>
                </a:gridCol>
                <a:gridCol w="3596810">
                  <a:extLst>
                    <a:ext uri="{9D8B030D-6E8A-4147-A177-3AD203B41FA5}">
                      <a16:colId xmlns:a16="http://schemas.microsoft.com/office/drawing/2014/main" val="578885584"/>
                    </a:ext>
                  </a:extLst>
                </a:gridCol>
                <a:gridCol w="747112">
                  <a:extLst>
                    <a:ext uri="{9D8B030D-6E8A-4147-A177-3AD203B41FA5}">
                      <a16:colId xmlns:a16="http://schemas.microsoft.com/office/drawing/2014/main" val="4092830170"/>
                    </a:ext>
                  </a:extLst>
                </a:gridCol>
                <a:gridCol w="792473">
                  <a:extLst>
                    <a:ext uri="{9D8B030D-6E8A-4147-A177-3AD203B41FA5}">
                      <a16:colId xmlns:a16="http://schemas.microsoft.com/office/drawing/2014/main" val="152193796"/>
                    </a:ext>
                  </a:extLst>
                </a:gridCol>
                <a:gridCol w="736439">
                  <a:extLst>
                    <a:ext uri="{9D8B030D-6E8A-4147-A177-3AD203B41FA5}">
                      <a16:colId xmlns:a16="http://schemas.microsoft.com/office/drawing/2014/main" val="1661625053"/>
                    </a:ext>
                  </a:extLst>
                </a:gridCol>
                <a:gridCol w="800477">
                  <a:extLst>
                    <a:ext uri="{9D8B030D-6E8A-4147-A177-3AD203B41FA5}">
                      <a16:colId xmlns:a16="http://schemas.microsoft.com/office/drawing/2014/main" val="4194064697"/>
                    </a:ext>
                  </a:extLst>
                </a:gridCol>
                <a:gridCol w="800477">
                  <a:extLst>
                    <a:ext uri="{9D8B030D-6E8A-4147-A177-3AD203B41FA5}">
                      <a16:colId xmlns:a16="http://schemas.microsoft.com/office/drawing/2014/main" val="844166466"/>
                    </a:ext>
                  </a:extLst>
                </a:gridCol>
                <a:gridCol w="800477">
                  <a:extLst>
                    <a:ext uri="{9D8B030D-6E8A-4147-A177-3AD203B41FA5}">
                      <a16:colId xmlns:a16="http://schemas.microsoft.com/office/drawing/2014/main" val="2124801183"/>
                    </a:ext>
                  </a:extLst>
                </a:gridCol>
                <a:gridCol w="800477">
                  <a:extLst>
                    <a:ext uri="{9D8B030D-6E8A-4147-A177-3AD203B41FA5}">
                      <a16:colId xmlns:a16="http://schemas.microsoft.com/office/drawing/2014/main" val="1514058205"/>
                    </a:ext>
                  </a:extLst>
                </a:gridCol>
                <a:gridCol w="800477">
                  <a:extLst>
                    <a:ext uri="{9D8B030D-6E8A-4147-A177-3AD203B41FA5}">
                      <a16:colId xmlns:a16="http://schemas.microsoft.com/office/drawing/2014/main" val="1015596255"/>
                    </a:ext>
                  </a:extLst>
                </a:gridCol>
              </a:tblGrid>
              <a:tr h="227730"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5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 rowSpan="3">
                  <a:txBody>
                    <a:bodyPr/>
                    <a:lstStyle/>
                    <a:p>
                      <a:pPr algn="l" fontAlgn="ctr"/>
                      <a:r>
                        <a:rPr lang="en" sz="1050" u="none" strike="noStrike">
                          <a:effectLst/>
                        </a:rPr>
                        <a:t>CA19_9 + MBL2 + IGFBP2 + HSPG2 + THBS1</a:t>
                      </a:r>
                      <a:endParaRPr lang="en" sz="1050" b="0" i="0" u="none" strike="noStrike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 dirty="0">
                          <a:effectLst/>
                        </a:rPr>
                        <a:t>LR</a:t>
                      </a:r>
                      <a:endParaRPr lang="en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>
                          <a:effectLst/>
                        </a:rPr>
                        <a:t>TRUE</a:t>
                      </a:r>
                      <a:endParaRPr lang="en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0.933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0.931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0.948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0.916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0.931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>
                          <a:effectLst/>
                        </a:rPr>
                        <a:t>0.848</a:t>
                      </a:r>
                      <a:endParaRPr lang="en-US" altLang="ko-Kore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extLst>
                  <a:ext uri="{0D108BD9-81ED-4DB2-BD59-A6C34878D82A}">
                    <a16:rowId xmlns:a16="http://schemas.microsoft.com/office/drawing/2014/main" val="1087536812"/>
                  </a:ext>
                </a:extLst>
              </a:tr>
              <a:tr h="227730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SVM</a:t>
                      </a:r>
                      <a:endParaRPr lang="en" sz="105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05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　</a:t>
                      </a:r>
                      <a:endParaRPr lang="ko-Kore-KR" altLang="en-US" sz="105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0.950</a:t>
                      </a:r>
                      <a:endParaRPr lang="en-US" altLang="ko-Kore-KR" sz="105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0.877</a:t>
                      </a:r>
                      <a:endParaRPr lang="en-US" altLang="ko-Kore-KR" sz="105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0.905</a:t>
                      </a:r>
                      <a:endParaRPr lang="en-US" altLang="ko-Kore-KR" sz="105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0.880</a:t>
                      </a:r>
                      <a:endParaRPr lang="en-US" altLang="ko-Kore-KR" sz="105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0.866</a:t>
                      </a:r>
                      <a:endParaRPr lang="en-US" altLang="ko-Kore-KR" sz="105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0.823</a:t>
                      </a:r>
                      <a:endParaRPr lang="en-US" altLang="ko-Kore-KR" sz="105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extLst>
                  <a:ext uri="{0D108BD9-81ED-4DB2-BD59-A6C34878D82A}">
                    <a16:rowId xmlns:a16="http://schemas.microsoft.com/office/drawing/2014/main" val="3975495300"/>
                  </a:ext>
                </a:extLst>
              </a:tr>
              <a:tr h="227730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DNN</a:t>
                      </a:r>
                      <a:endParaRPr lang="en" sz="105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05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　</a:t>
                      </a:r>
                      <a:endParaRPr lang="ko-Kore-KR" altLang="en-US" sz="105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0.986</a:t>
                      </a:r>
                      <a:endParaRPr lang="en-US" altLang="ko-Kore-KR" sz="105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0.931</a:t>
                      </a:r>
                      <a:endParaRPr lang="en-US" altLang="ko-Kore-KR" sz="105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0.930</a:t>
                      </a:r>
                      <a:endParaRPr lang="en-US" altLang="ko-Kore-KR" sz="105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0.902</a:t>
                      </a:r>
                      <a:endParaRPr lang="en-US" altLang="ko-Kore-KR" sz="105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0.945</a:t>
                      </a:r>
                      <a:endParaRPr lang="en-US" altLang="ko-Kore-KR" sz="105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0.889</a:t>
                      </a:r>
                      <a:endParaRPr lang="en-US" altLang="ko-Kore-KR" sz="105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extLst>
                  <a:ext uri="{0D108BD9-81ED-4DB2-BD59-A6C34878D82A}">
                    <a16:rowId xmlns:a16="http://schemas.microsoft.com/office/drawing/2014/main" val="1434840821"/>
                  </a:ext>
                </a:extLst>
              </a:tr>
              <a:tr h="227730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l" fontAlgn="ctr"/>
                      <a:r>
                        <a:rPr lang="en" sz="1050" u="none" strike="noStrike" dirty="0">
                          <a:effectLst/>
                        </a:rPr>
                        <a:t>CA19_9 + IFRD1 + IGFBP2 + HSPG2 + THBS1</a:t>
                      </a:r>
                      <a:endParaRPr lang="en" sz="1050" b="0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 dirty="0">
                          <a:effectLst/>
                        </a:rPr>
                        <a:t>LR</a:t>
                      </a:r>
                      <a:endParaRPr lang="en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 dirty="0">
                          <a:effectLst/>
                        </a:rPr>
                        <a:t>TRUE</a:t>
                      </a:r>
                      <a:endParaRPr lang="en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 dirty="0">
                          <a:effectLst/>
                        </a:rPr>
                        <a:t>0.933</a:t>
                      </a:r>
                      <a:endParaRPr lang="en-US" altLang="ko-Kore-KR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 dirty="0">
                          <a:effectLst/>
                        </a:rPr>
                        <a:t>0.931</a:t>
                      </a:r>
                      <a:endParaRPr lang="en-US" altLang="ko-Kore-KR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 dirty="0">
                          <a:effectLst/>
                        </a:rPr>
                        <a:t>0.941</a:t>
                      </a:r>
                      <a:endParaRPr lang="en-US" altLang="ko-Kore-KR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 dirty="0">
                          <a:effectLst/>
                        </a:rPr>
                        <a:t>0.911</a:t>
                      </a:r>
                      <a:endParaRPr lang="en-US" altLang="ko-Kore-KR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 dirty="0">
                          <a:effectLst/>
                        </a:rPr>
                        <a:t>0.934</a:t>
                      </a:r>
                      <a:endParaRPr lang="en-US" altLang="ko-Kore-KR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u="none" strike="noStrike" dirty="0">
                          <a:effectLst/>
                        </a:rPr>
                        <a:t>0.831</a:t>
                      </a:r>
                      <a:endParaRPr lang="en-US" altLang="ko-Kore-KR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extLst>
                  <a:ext uri="{0D108BD9-81ED-4DB2-BD59-A6C34878D82A}">
                    <a16:rowId xmlns:a16="http://schemas.microsoft.com/office/drawing/2014/main" val="565702382"/>
                  </a:ext>
                </a:extLst>
              </a:tr>
              <a:tr h="227730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SVM</a:t>
                      </a:r>
                      <a:endParaRPr lang="en" sz="105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05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　</a:t>
                      </a:r>
                      <a:endParaRPr lang="ko-Kore-KR" altLang="en-US" sz="105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0.954</a:t>
                      </a:r>
                      <a:endParaRPr lang="en-US" altLang="ko-Kore-KR" sz="105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0.885</a:t>
                      </a:r>
                      <a:endParaRPr lang="en-US" altLang="ko-Kore-KR" sz="105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0.949</a:t>
                      </a:r>
                      <a:endParaRPr lang="en-US" altLang="ko-Kore-KR" sz="105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0.914</a:t>
                      </a:r>
                      <a:endParaRPr lang="en-US" altLang="ko-Kore-KR" sz="105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0.943</a:t>
                      </a:r>
                      <a:endParaRPr lang="en-US" altLang="ko-Kore-KR" sz="105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0.906</a:t>
                      </a:r>
                      <a:endParaRPr lang="en-US" altLang="ko-Kore-KR" sz="105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extLst>
                  <a:ext uri="{0D108BD9-81ED-4DB2-BD59-A6C34878D82A}">
                    <a16:rowId xmlns:a16="http://schemas.microsoft.com/office/drawing/2014/main" val="405682520"/>
                  </a:ext>
                </a:extLst>
              </a:tr>
              <a:tr h="227730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DNN</a:t>
                      </a:r>
                      <a:endParaRPr lang="en" sz="105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05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　</a:t>
                      </a:r>
                      <a:endParaRPr lang="ko-Kore-KR" altLang="en-US" sz="105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0.990</a:t>
                      </a:r>
                      <a:endParaRPr lang="en-US" altLang="ko-Kore-KR" sz="105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0.940</a:t>
                      </a:r>
                      <a:endParaRPr lang="en-US" altLang="ko-Kore-KR" sz="105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0.928</a:t>
                      </a:r>
                      <a:endParaRPr lang="en-US" altLang="ko-Kore-KR" sz="105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0.941</a:t>
                      </a:r>
                      <a:endParaRPr lang="en-US" altLang="ko-Kore-KR" sz="105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0.953</a:t>
                      </a:r>
                      <a:endParaRPr lang="en-US" altLang="ko-Kore-KR" sz="105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05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0.890</a:t>
                      </a:r>
                      <a:endParaRPr lang="en-US" altLang="ko-Kore-KR" sz="105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007" marR="8007" marT="8007" marB="0" anchor="ctr"/>
                </a:tc>
                <a:extLst>
                  <a:ext uri="{0D108BD9-81ED-4DB2-BD59-A6C34878D82A}">
                    <a16:rowId xmlns:a16="http://schemas.microsoft.com/office/drawing/2014/main" val="994307849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859BF2BF-7B5C-4F49-83F2-857FB6911E36}"/>
              </a:ext>
            </a:extLst>
          </p:cNvPr>
          <p:cNvSpPr txBox="1"/>
          <p:nvPr/>
        </p:nvSpPr>
        <p:spPr>
          <a:xfrm>
            <a:off x="9110449" y="262496"/>
            <a:ext cx="3262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02. </a:t>
            </a:r>
            <a:r>
              <a:rPr lang="en-US" altLang="ko-KR" sz="14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Multiclass Deep Learning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31A84CFF-5143-324B-A4DB-63AA8DD3A9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2804178"/>
              </p:ext>
            </p:extLst>
          </p:nvPr>
        </p:nvGraphicFramePr>
        <p:xfrm>
          <a:off x="773839" y="2255018"/>
          <a:ext cx="10515602" cy="45582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40381">
                  <a:extLst>
                    <a:ext uri="{9D8B030D-6E8A-4147-A177-3AD203B41FA5}">
                      <a16:colId xmlns:a16="http://schemas.microsoft.com/office/drawing/2014/main" val="408070963"/>
                    </a:ext>
                  </a:extLst>
                </a:gridCol>
                <a:gridCol w="3596810">
                  <a:extLst>
                    <a:ext uri="{9D8B030D-6E8A-4147-A177-3AD203B41FA5}">
                      <a16:colId xmlns:a16="http://schemas.microsoft.com/office/drawing/2014/main" val="689554035"/>
                    </a:ext>
                  </a:extLst>
                </a:gridCol>
                <a:gridCol w="747112">
                  <a:extLst>
                    <a:ext uri="{9D8B030D-6E8A-4147-A177-3AD203B41FA5}">
                      <a16:colId xmlns:a16="http://schemas.microsoft.com/office/drawing/2014/main" val="2378095269"/>
                    </a:ext>
                  </a:extLst>
                </a:gridCol>
                <a:gridCol w="792474">
                  <a:extLst>
                    <a:ext uri="{9D8B030D-6E8A-4147-A177-3AD203B41FA5}">
                      <a16:colId xmlns:a16="http://schemas.microsoft.com/office/drawing/2014/main" val="1367066263"/>
                    </a:ext>
                  </a:extLst>
                </a:gridCol>
                <a:gridCol w="736440">
                  <a:extLst>
                    <a:ext uri="{9D8B030D-6E8A-4147-A177-3AD203B41FA5}">
                      <a16:colId xmlns:a16="http://schemas.microsoft.com/office/drawing/2014/main" val="4102536058"/>
                    </a:ext>
                  </a:extLst>
                </a:gridCol>
                <a:gridCol w="800477">
                  <a:extLst>
                    <a:ext uri="{9D8B030D-6E8A-4147-A177-3AD203B41FA5}">
                      <a16:colId xmlns:a16="http://schemas.microsoft.com/office/drawing/2014/main" val="3037797317"/>
                    </a:ext>
                  </a:extLst>
                </a:gridCol>
                <a:gridCol w="800477">
                  <a:extLst>
                    <a:ext uri="{9D8B030D-6E8A-4147-A177-3AD203B41FA5}">
                      <a16:colId xmlns:a16="http://schemas.microsoft.com/office/drawing/2014/main" val="1444198660"/>
                    </a:ext>
                  </a:extLst>
                </a:gridCol>
                <a:gridCol w="800477">
                  <a:extLst>
                    <a:ext uri="{9D8B030D-6E8A-4147-A177-3AD203B41FA5}">
                      <a16:colId xmlns:a16="http://schemas.microsoft.com/office/drawing/2014/main" val="1137121581"/>
                    </a:ext>
                  </a:extLst>
                </a:gridCol>
                <a:gridCol w="800477">
                  <a:extLst>
                    <a:ext uri="{9D8B030D-6E8A-4147-A177-3AD203B41FA5}">
                      <a16:colId xmlns:a16="http://schemas.microsoft.com/office/drawing/2014/main" val="3643715180"/>
                    </a:ext>
                  </a:extLst>
                </a:gridCol>
                <a:gridCol w="800477">
                  <a:extLst>
                    <a:ext uri="{9D8B030D-6E8A-4147-A177-3AD203B41FA5}">
                      <a16:colId xmlns:a16="http://schemas.microsoft.com/office/drawing/2014/main" val="2638211966"/>
                    </a:ext>
                  </a:extLst>
                </a:gridCol>
              </a:tblGrid>
              <a:tr h="455829"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 dirty="0">
                          <a:effectLst/>
                        </a:rPr>
                        <a:t>Number</a:t>
                      </a:r>
                      <a:endParaRPr lang="en" sz="10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 dirty="0">
                          <a:effectLst/>
                        </a:rPr>
                        <a:t>Model</a:t>
                      </a:r>
                      <a:endParaRPr lang="en" sz="10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 dirty="0">
                          <a:effectLst/>
                        </a:rPr>
                        <a:t>Prediction Model</a:t>
                      </a:r>
                      <a:endParaRPr lang="en" sz="10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 dirty="0">
                          <a:effectLst/>
                        </a:rPr>
                        <a:t>All Positive Beta</a:t>
                      </a:r>
                      <a:endParaRPr lang="en" sz="10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 dirty="0" err="1">
                          <a:effectLst/>
                        </a:rPr>
                        <a:t>AUC_train</a:t>
                      </a:r>
                      <a:endParaRPr lang="en" sz="10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 dirty="0" err="1">
                          <a:effectLst/>
                        </a:rPr>
                        <a:t>AUC_val</a:t>
                      </a:r>
                      <a:endParaRPr lang="en" sz="10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 dirty="0">
                          <a:effectLst/>
                        </a:rPr>
                        <a:t>AUC_test1</a:t>
                      </a:r>
                      <a:endParaRPr lang="en" sz="10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 dirty="0">
                          <a:effectLst/>
                        </a:rPr>
                        <a:t>AUC_test2</a:t>
                      </a:r>
                      <a:endParaRPr lang="en" sz="10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 dirty="0">
                          <a:effectLst/>
                        </a:rPr>
                        <a:t>AUC_test3</a:t>
                      </a:r>
                      <a:endParaRPr lang="en" sz="10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50" u="none" strike="noStrike" dirty="0">
                          <a:effectLst/>
                        </a:rPr>
                        <a:t>AUC_test4</a:t>
                      </a:r>
                      <a:endParaRPr lang="en" sz="10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44" marR="6944" marT="6944" marB="0" anchor="ctr"/>
                </a:tc>
                <a:extLst>
                  <a:ext uri="{0D108BD9-81ED-4DB2-BD59-A6C34878D82A}">
                    <a16:rowId xmlns:a16="http://schemas.microsoft.com/office/drawing/2014/main" val="28759415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96776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70437" y="265734"/>
            <a:ext cx="1824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MRM DL </a:t>
            </a:r>
            <a:r>
              <a:rPr lang="ko-KR" altLang="en-US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분석</a:t>
            </a:r>
            <a:endParaRPr lang="en-US" altLang="ko-KR" sz="16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D80EC51-C5BA-4CC3-A221-BB379E887C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6612" r="420" b="11318"/>
          <a:stretch/>
        </p:blipFill>
        <p:spPr>
          <a:xfrm>
            <a:off x="6223454" y="952121"/>
            <a:ext cx="264695" cy="502396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D585A195-3A97-46C4-B30C-DE12F52284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395" t="39546" r="352" b="52839"/>
          <a:stretch/>
        </p:blipFill>
        <p:spPr>
          <a:xfrm>
            <a:off x="9848479" y="1474596"/>
            <a:ext cx="2188345" cy="309067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A6DA9AA7-1031-46E0-A4E6-58C1958D0B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395" t="39546" r="352" b="52839"/>
          <a:stretch/>
        </p:blipFill>
        <p:spPr>
          <a:xfrm>
            <a:off x="9154135" y="1783663"/>
            <a:ext cx="2188345" cy="309067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BBCD208F-B30E-4520-8F69-CBEDDE2934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395" t="39546" r="352" b="52839"/>
          <a:stretch/>
        </p:blipFill>
        <p:spPr>
          <a:xfrm>
            <a:off x="8857356" y="2145522"/>
            <a:ext cx="2188345" cy="309067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F049F8A0-BD23-4898-AD92-C02DFE8CC9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395" t="39546" r="352" b="52839"/>
          <a:stretch/>
        </p:blipFill>
        <p:spPr>
          <a:xfrm>
            <a:off x="8842508" y="2427205"/>
            <a:ext cx="2188345" cy="30906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BC9F3FB-A2CD-5046-8017-135A69D2C673}"/>
              </a:ext>
            </a:extLst>
          </p:cNvPr>
          <p:cNvSpPr txBox="1"/>
          <p:nvPr/>
        </p:nvSpPr>
        <p:spPr>
          <a:xfrm>
            <a:off x="9110449" y="262496"/>
            <a:ext cx="3262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02. </a:t>
            </a:r>
            <a:r>
              <a:rPr lang="en-US" altLang="ko-KR" sz="14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Multiclass Deep Learning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3AF3810-98F3-DD40-828F-6DA9A4C737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89491" y="1001266"/>
            <a:ext cx="1689100" cy="56515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D20A9DB-A21C-9240-8D46-1576738624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9224" y="1028595"/>
            <a:ext cx="1765300" cy="55626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423E949-575F-EF4F-94CA-8B7A4B7B42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15942" y="967619"/>
            <a:ext cx="1739900" cy="56134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F79E4EE-7246-C44A-9D5C-C8E18C467F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76485" y="967619"/>
            <a:ext cx="1676400" cy="55245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E7B7CD6-E5C1-594B-8C3D-D2A8449E46A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24734" y="1004338"/>
            <a:ext cx="1701266" cy="5563890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46D7D62E-8E53-5D44-AA2C-642951CAFF95}"/>
              </a:ext>
            </a:extLst>
          </p:cNvPr>
          <p:cNvSpPr/>
          <p:nvPr/>
        </p:nvSpPr>
        <p:spPr>
          <a:xfrm>
            <a:off x="0" y="692817"/>
            <a:ext cx="51975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ctr"/>
            <a:r>
              <a:rPr lang="en" altLang="ko-Kore-KR" sz="1600" dirty="0"/>
              <a:t>CA19_9 + MBL2 + IGFBP2 + HSPG2 + THBS1</a:t>
            </a:r>
            <a:endParaRPr lang="en" altLang="ko-Kore-KR" sz="1600" dirty="0">
              <a:solidFill>
                <a:srgbClr val="FF0000"/>
              </a:solidFill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879D97B3-D501-3C49-9951-1E2122645B4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431364" y="2806513"/>
            <a:ext cx="635000" cy="1460500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113990F8-15E7-4E4B-A4CF-375C906A4E5D}"/>
              </a:ext>
            </a:extLst>
          </p:cNvPr>
          <p:cNvSpPr/>
          <p:nvPr/>
        </p:nvSpPr>
        <p:spPr>
          <a:xfrm>
            <a:off x="1935311" y="6448198"/>
            <a:ext cx="9236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ctr"/>
            <a:r>
              <a:rPr lang="en" altLang="ko-Kore-KR" dirty="0"/>
              <a:t>2-DNN</a:t>
            </a:r>
            <a:endParaRPr lang="en" altLang="ko-Kore-KR" dirty="0"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F70CD2F-2180-CB46-8197-F3FD798F5751}"/>
              </a:ext>
            </a:extLst>
          </p:cNvPr>
          <p:cNvSpPr/>
          <p:nvPr/>
        </p:nvSpPr>
        <p:spPr>
          <a:xfrm>
            <a:off x="3684801" y="6448198"/>
            <a:ext cx="8883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ctr"/>
            <a:r>
              <a:rPr lang="en" altLang="ko-Kore-KR" dirty="0"/>
              <a:t>2-SVM</a:t>
            </a:r>
            <a:endParaRPr lang="en" altLang="ko-Kore-KR" dirty="0"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4C7B58DB-C321-8B4A-AA09-6526F3950D90}"/>
              </a:ext>
            </a:extLst>
          </p:cNvPr>
          <p:cNvSpPr/>
          <p:nvPr/>
        </p:nvSpPr>
        <p:spPr>
          <a:xfrm>
            <a:off x="5368026" y="6444757"/>
            <a:ext cx="13340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ctr"/>
            <a:r>
              <a:rPr lang="en" altLang="ko-Kore-KR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Multi-DNN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5F46F16-D249-DF40-8434-A350955DED09}"/>
              </a:ext>
            </a:extLst>
          </p:cNvPr>
          <p:cNvSpPr/>
          <p:nvPr/>
        </p:nvSpPr>
        <p:spPr>
          <a:xfrm>
            <a:off x="7167002" y="6468100"/>
            <a:ext cx="1136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ctr"/>
            <a:r>
              <a:rPr lang="en" altLang="ko-Kore-KR" dirty="0"/>
              <a:t>SVM-RFE</a:t>
            </a:r>
            <a:endParaRPr lang="en" altLang="ko-Kore-KR" dirty="0"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68A8887-8DC5-E248-9C16-9BBF4DB191E3}"/>
              </a:ext>
            </a:extLst>
          </p:cNvPr>
          <p:cNvSpPr/>
          <p:nvPr/>
        </p:nvSpPr>
        <p:spPr>
          <a:xfrm>
            <a:off x="8916839" y="6468100"/>
            <a:ext cx="8787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ctr"/>
            <a:r>
              <a:rPr lang="en" altLang="ko-Kore-KR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MSVM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1F5445C-E02C-D24E-B1C0-4EC0261A1C06}"/>
              </a:ext>
            </a:extLst>
          </p:cNvPr>
          <p:cNvSpPr/>
          <p:nvPr/>
        </p:nvSpPr>
        <p:spPr>
          <a:xfrm>
            <a:off x="1567565" y="3260019"/>
            <a:ext cx="8774741" cy="10750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45574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3984176" y="2547657"/>
            <a:ext cx="3190297" cy="29655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867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01</a:t>
            </a:r>
            <a:r>
              <a:rPr lang="ko-KR" altLang="en-US" sz="1867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sz="1867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Data Structure</a:t>
            </a:r>
          </a:p>
          <a:p>
            <a:endParaRPr lang="en-US" altLang="ko-KR" sz="1867" b="1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lang="en-US" altLang="ko-KR" sz="1867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02 Multiclass Deep Learning</a:t>
            </a:r>
          </a:p>
          <a:p>
            <a:endParaRPr lang="en-US" altLang="ko-KR" sz="1867" b="1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lang="en-US" altLang="ko-KR" sz="1867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03 Multiclass SVM</a:t>
            </a:r>
          </a:p>
          <a:p>
            <a:endParaRPr lang="en-US" altLang="ko-KR" sz="1867" b="1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endParaRPr lang="en-US" altLang="ko-KR" sz="1867" b="1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endParaRPr lang="en-US" altLang="ko-KR" sz="1867" b="1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endParaRPr lang="en-US" altLang="ko-KR" sz="1867" b="1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endParaRPr lang="en-US" altLang="ko-KR" sz="1867" b="1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136917" y="1977168"/>
            <a:ext cx="723589" cy="305591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114388" y="1977167"/>
            <a:ext cx="1245956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33" b="1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INDEX</a:t>
            </a:r>
            <a:endParaRPr lang="ko-KR" altLang="en-US" sz="1333" b="1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9" name="직각 삼각형 8"/>
          <p:cNvSpPr/>
          <p:nvPr/>
        </p:nvSpPr>
        <p:spPr>
          <a:xfrm>
            <a:off x="4858142" y="1977168"/>
            <a:ext cx="289383" cy="305591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1" name="직각 삼각형 10"/>
          <p:cNvSpPr/>
          <p:nvPr/>
        </p:nvSpPr>
        <p:spPr>
          <a:xfrm rot="16200000" flipH="1">
            <a:off x="4888736" y="1980132"/>
            <a:ext cx="311517" cy="305591"/>
          </a:xfrm>
          <a:prstGeom prst="rt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197291" y="1977167"/>
            <a:ext cx="1797417" cy="301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4114388" y="4268329"/>
            <a:ext cx="2851291" cy="458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34700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70437" y="265734"/>
            <a:ext cx="1824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MRM DL </a:t>
            </a:r>
            <a:r>
              <a:rPr lang="ko-KR" altLang="en-US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분석</a:t>
            </a:r>
            <a:endParaRPr lang="en-US" altLang="ko-KR" sz="16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D80EC51-C5BA-4CC3-A221-BB379E887C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6612" r="420" b="11318"/>
          <a:stretch/>
        </p:blipFill>
        <p:spPr>
          <a:xfrm>
            <a:off x="5766945" y="910442"/>
            <a:ext cx="264695" cy="502396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D585A195-3A97-46C4-B30C-DE12F52284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395" t="39546" r="352" b="52839"/>
          <a:stretch/>
        </p:blipFill>
        <p:spPr>
          <a:xfrm>
            <a:off x="9391970" y="1432917"/>
            <a:ext cx="2188345" cy="309067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A6DA9AA7-1031-46E0-A4E6-58C1958D0B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395" t="39546" r="352" b="52839"/>
          <a:stretch/>
        </p:blipFill>
        <p:spPr>
          <a:xfrm>
            <a:off x="8697626" y="1741984"/>
            <a:ext cx="2188345" cy="309067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BBCD208F-B30E-4520-8F69-CBEDDE2934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395" t="39546" r="352" b="52839"/>
          <a:stretch/>
        </p:blipFill>
        <p:spPr>
          <a:xfrm>
            <a:off x="8400847" y="2103843"/>
            <a:ext cx="2188345" cy="309067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F049F8A0-BD23-4898-AD92-C02DFE8CC9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395" t="39546" r="352" b="52839"/>
          <a:stretch/>
        </p:blipFill>
        <p:spPr>
          <a:xfrm>
            <a:off x="8385999" y="2385526"/>
            <a:ext cx="2188345" cy="30906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8C12C0E-8139-ED4C-81ED-5D43322736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6018" y="724323"/>
            <a:ext cx="8557254" cy="605418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EE224A8-89D2-5A49-828D-5734DD623A24}"/>
              </a:ext>
            </a:extLst>
          </p:cNvPr>
          <p:cNvSpPr txBox="1"/>
          <p:nvPr/>
        </p:nvSpPr>
        <p:spPr>
          <a:xfrm>
            <a:off x="9110449" y="262496"/>
            <a:ext cx="3262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02. </a:t>
            </a:r>
            <a:r>
              <a:rPr lang="en-US" altLang="ko-KR" sz="14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Multiclass Deep Learning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63680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669700" y="2364468"/>
            <a:ext cx="410555" cy="2064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6" name="직각 삼각형 5"/>
          <p:cNvSpPr/>
          <p:nvPr/>
        </p:nvSpPr>
        <p:spPr>
          <a:xfrm>
            <a:off x="5079697" y="2364468"/>
            <a:ext cx="206400" cy="206400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7" name="직각 삼각형 6"/>
          <p:cNvSpPr/>
          <p:nvPr/>
        </p:nvSpPr>
        <p:spPr>
          <a:xfrm rot="16200000" flipH="1">
            <a:off x="5126487" y="2364850"/>
            <a:ext cx="206400" cy="206400"/>
          </a:xfrm>
          <a:prstGeom prst="rt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8" name="직사각형 7"/>
          <p:cNvSpPr/>
          <p:nvPr/>
        </p:nvSpPr>
        <p:spPr>
          <a:xfrm>
            <a:off x="5327915" y="2364467"/>
            <a:ext cx="2040244" cy="20572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9" name="TextBox 8"/>
          <p:cNvSpPr txBox="1"/>
          <p:nvPr/>
        </p:nvSpPr>
        <p:spPr>
          <a:xfrm>
            <a:off x="4667529" y="2324587"/>
            <a:ext cx="12459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rPr>
              <a:t>02</a:t>
            </a:r>
            <a:endParaRPr lang="ko-KR" altLang="en-US" sz="12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50" pitchFamily="18" charset="-127"/>
              <a:ea typeface="-윤고딕350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F54F11-66A0-4001-8E76-82D44A7BB9F0}"/>
              </a:ext>
            </a:extLst>
          </p:cNvPr>
          <p:cNvSpPr txBox="1"/>
          <p:nvPr/>
        </p:nvSpPr>
        <p:spPr>
          <a:xfrm>
            <a:off x="3047198" y="2844225"/>
            <a:ext cx="609760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32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Multiclass SVM</a:t>
            </a:r>
            <a:r>
              <a:rPr lang="ko-KR" altLang="en-US" sz="32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 </a:t>
            </a:r>
            <a:r>
              <a:rPr lang="en-US" altLang="ko-KR" sz="32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&amp; SVM-RFE</a:t>
            </a:r>
          </a:p>
        </p:txBody>
      </p:sp>
    </p:spTree>
    <p:extLst>
      <p:ext uri="{BB962C8B-B14F-4D97-AF65-F5344CB8AC3E}">
        <p14:creationId xmlns:p14="http://schemas.microsoft.com/office/powerpoint/2010/main" val="661567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70437" y="265734"/>
            <a:ext cx="1824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Multi</a:t>
            </a:r>
            <a:r>
              <a:rPr lang="ko-KR" altLang="en-US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 </a:t>
            </a:r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Cancer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1" name="TextBox 10"/>
          <p:cNvSpPr txBox="1"/>
          <p:nvPr/>
        </p:nvSpPr>
        <p:spPr>
          <a:xfrm>
            <a:off x="8567038" y="276315"/>
            <a:ext cx="3262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02. Multiple SVDD-REF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B62EA60E-9708-CA4E-AF10-4474670F5B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6870" y="1097310"/>
            <a:ext cx="9538259" cy="5090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811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70437" y="265734"/>
            <a:ext cx="1824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Multi</a:t>
            </a:r>
            <a:r>
              <a:rPr lang="ko-KR" altLang="en-US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 </a:t>
            </a:r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Cancer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1" name="TextBox 10"/>
          <p:cNvSpPr txBox="1"/>
          <p:nvPr/>
        </p:nvSpPr>
        <p:spPr>
          <a:xfrm>
            <a:off x="8567038" y="276315"/>
            <a:ext cx="3262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01. Logistic Regression Classifier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674BB6B-240C-3845-BBCA-6B2E1945F9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53" r="1843"/>
          <a:stretch/>
        </p:blipFill>
        <p:spPr>
          <a:xfrm>
            <a:off x="2688275" y="1407592"/>
            <a:ext cx="6782526" cy="5174093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DD4C2EFE-6F1E-DA40-AD47-C7DDD7264E29}"/>
              </a:ext>
            </a:extLst>
          </p:cNvPr>
          <p:cNvSpPr/>
          <p:nvPr/>
        </p:nvSpPr>
        <p:spPr>
          <a:xfrm>
            <a:off x="1353495" y="927539"/>
            <a:ext cx="3532350" cy="379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67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How to select features in SVM?</a:t>
            </a:r>
          </a:p>
        </p:txBody>
      </p:sp>
    </p:spTree>
    <p:extLst>
      <p:ext uri="{BB962C8B-B14F-4D97-AF65-F5344CB8AC3E}">
        <p14:creationId xmlns:p14="http://schemas.microsoft.com/office/powerpoint/2010/main" val="2401136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70437" y="265734"/>
            <a:ext cx="1824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Multi</a:t>
            </a:r>
            <a:r>
              <a:rPr lang="ko-KR" altLang="en-US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 </a:t>
            </a:r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Cancer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1" name="TextBox 10"/>
          <p:cNvSpPr txBox="1"/>
          <p:nvPr/>
        </p:nvSpPr>
        <p:spPr>
          <a:xfrm>
            <a:off x="8567038" y="276315"/>
            <a:ext cx="3262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02. Multiple SVDD-REF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F4A40A1C-0996-8349-B867-89DD40B0FA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82401"/>
            <a:ext cx="12192000" cy="5102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952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70437" y="265734"/>
            <a:ext cx="1824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Multi</a:t>
            </a:r>
            <a:r>
              <a:rPr lang="ko-KR" altLang="en-US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 </a:t>
            </a:r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Cancer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5149F4E-6F50-7149-A8E8-B9EFD7081F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5415" y="1514084"/>
            <a:ext cx="5037525" cy="467832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5404D1A-256B-9F43-B34F-0437E50E67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401" y="1941934"/>
            <a:ext cx="5897880" cy="4250478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F9ADCF24-EAD4-1644-B638-8BAF547ADD30}"/>
              </a:ext>
            </a:extLst>
          </p:cNvPr>
          <p:cNvSpPr/>
          <p:nvPr/>
        </p:nvSpPr>
        <p:spPr>
          <a:xfrm>
            <a:off x="1508694" y="1065434"/>
            <a:ext cx="3532350" cy="379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67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Multi-class SVM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1546555-CDC7-A34A-B9CF-B36D13544B46}"/>
              </a:ext>
            </a:extLst>
          </p:cNvPr>
          <p:cNvSpPr txBox="1"/>
          <p:nvPr/>
        </p:nvSpPr>
        <p:spPr>
          <a:xfrm>
            <a:off x="8567038" y="276315"/>
            <a:ext cx="3262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02. Multiple SVDD-REF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73131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70437" y="265734"/>
            <a:ext cx="1824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Multi</a:t>
            </a:r>
            <a:r>
              <a:rPr lang="ko-KR" altLang="en-US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 </a:t>
            </a:r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Cancer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1" name="TextBox 10"/>
          <p:cNvSpPr txBox="1"/>
          <p:nvPr/>
        </p:nvSpPr>
        <p:spPr>
          <a:xfrm>
            <a:off x="8567038" y="276315"/>
            <a:ext cx="3262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02. Multiple SVDD-REF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C72BFFA2-16A5-0C46-9E2E-F72730E2F3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936" y="1470264"/>
            <a:ext cx="4892072" cy="409614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463CA80-3CB2-6349-90AA-32223E7120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6915" y="1050561"/>
            <a:ext cx="4478459" cy="186442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B7B06A8-DBDD-524C-B12D-82508D3F5A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9122" y="3080037"/>
            <a:ext cx="2012966" cy="31554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0F5DC16-783F-A048-AEB4-4D86EAD5D5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41994" y="3560636"/>
            <a:ext cx="3563327" cy="108563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E63C9AF8-D618-FE4F-8E22-1DA3C374D8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29122" y="4959885"/>
            <a:ext cx="2012966" cy="33203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A3C7AF41-6EF5-C149-AC60-8FA5A0798A1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39888" y="5508229"/>
            <a:ext cx="2654300" cy="87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857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70437" y="265734"/>
            <a:ext cx="1824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Multi</a:t>
            </a:r>
            <a:r>
              <a:rPr lang="ko-KR" altLang="en-US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 </a:t>
            </a:r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Cancer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1" name="TextBox 10"/>
          <p:cNvSpPr txBox="1"/>
          <p:nvPr/>
        </p:nvSpPr>
        <p:spPr>
          <a:xfrm>
            <a:off x="8567038" y="276315"/>
            <a:ext cx="3262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02. Multiple SVDD-REF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DBB23456-8D40-5047-8180-2B52F2DCF0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943" y="2049389"/>
            <a:ext cx="11152437" cy="3040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00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70437" y="265734"/>
            <a:ext cx="1824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Multi</a:t>
            </a:r>
            <a:r>
              <a:rPr lang="ko-KR" altLang="en-US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 </a:t>
            </a:r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Cancer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1" name="TextBox 10"/>
          <p:cNvSpPr txBox="1"/>
          <p:nvPr/>
        </p:nvSpPr>
        <p:spPr>
          <a:xfrm>
            <a:off x="8567038" y="276315"/>
            <a:ext cx="3262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02. Multiple SVDD-REF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4E23907-9FEF-1F44-9A2F-C02D58F446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151"/>
          <a:stretch/>
        </p:blipFill>
        <p:spPr>
          <a:xfrm>
            <a:off x="2641267" y="1003611"/>
            <a:ext cx="6909465" cy="5140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758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70437" y="265734"/>
            <a:ext cx="1824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Multi</a:t>
            </a:r>
            <a:r>
              <a:rPr lang="ko-KR" altLang="en-US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 </a:t>
            </a:r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Cancer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1" name="TextBox 10"/>
          <p:cNvSpPr txBox="1"/>
          <p:nvPr/>
        </p:nvSpPr>
        <p:spPr>
          <a:xfrm>
            <a:off x="8567038" y="276315"/>
            <a:ext cx="3262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02. Multiple SVDD-REF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E55E530-F3DA-814C-9093-CE21F5125F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0825" y="831027"/>
            <a:ext cx="6730350" cy="5750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509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669700" y="2364468"/>
            <a:ext cx="410555" cy="2064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6" name="직각 삼각형 5"/>
          <p:cNvSpPr/>
          <p:nvPr/>
        </p:nvSpPr>
        <p:spPr>
          <a:xfrm>
            <a:off x="5079697" y="2364468"/>
            <a:ext cx="206400" cy="206400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7" name="직각 삼각형 6"/>
          <p:cNvSpPr/>
          <p:nvPr/>
        </p:nvSpPr>
        <p:spPr>
          <a:xfrm rot="16200000" flipH="1">
            <a:off x="5126487" y="2364850"/>
            <a:ext cx="206400" cy="206400"/>
          </a:xfrm>
          <a:prstGeom prst="rt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8" name="직사각형 7"/>
          <p:cNvSpPr/>
          <p:nvPr/>
        </p:nvSpPr>
        <p:spPr>
          <a:xfrm>
            <a:off x="5327915" y="2364467"/>
            <a:ext cx="2040244" cy="20572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9" name="TextBox 8"/>
          <p:cNvSpPr txBox="1"/>
          <p:nvPr/>
        </p:nvSpPr>
        <p:spPr>
          <a:xfrm>
            <a:off x="4667529" y="2324587"/>
            <a:ext cx="12459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rPr>
              <a:t>01</a:t>
            </a:r>
            <a:endParaRPr lang="ko-KR" altLang="en-US" sz="12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50" pitchFamily="18" charset="-127"/>
              <a:ea typeface="-윤고딕350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F54F11-66A0-4001-8E76-82D44A7BB9F0}"/>
              </a:ext>
            </a:extLst>
          </p:cNvPr>
          <p:cNvSpPr txBox="1"/>
          <p:nvPr/>
        </p:nvSpPr>
        <p:spPr>
          <a:xfrm>
            <a:off x="3047198" y="2844225"/>
            <a:ext cx="609760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32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Data Structure</a:t>
            </a:r>
          </a:p>
        </p:txBody>
      </p:sp>
    </p:spTree>
    <p:extLst>
      <p:ext uri="{BB962C8B-B14F-4D97-AF65-F5344CB8AC3E}">
        <p14:creationId xmlns:p14="http://schemas.microsoft.com/office/powerpoint/2010/main" val="1789258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70437" y="265734"/>
            <a:ext cx="1824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Multi</a:t>
            </a:r>
            <a:r>
              <a:rPr lang="ko-KR" altLang="en-US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 </a:t>
            </a:r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Cancer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1" name="TextBox 10"/>
          <p:cNvSpPr txBox="1"/>
          <p:nvPr/>
        </p:nvSpPr>
        <p:spPr>
          <a:xfrm>
            <a:off x="8567038" y="276315"/>
            <a:ext cx="3262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01. SVM-RFE &amp; Multiclass SVM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BFC80557-48B5-C343-B667-2696AE13A2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4505" y="758214"/>
            <a:ext cx="4542989" cy="1538754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540CD68D-8728-5F45-92FB-74B26DFB7F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3716" y="2296968"/>
            <a:ext cx="4944566" cy="448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448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70437" y="265734"/>
            <a:ext cx="1824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Multi</a:t>
            </a:r>
            <a:r>
              <a:rPr lang="ko-KR" altLang="en-US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 </a:t>
            </a:r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Cancer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1" name="TextBox 10"/>
          <p:cNvSpPr txBox="1"/>
          <p:nvPr/>
        </p:nvSpPr>
        <p:spPr>
          <a:xfrm>
            <a:off x="8567038" y="276315"/>
            <a:ext cx="3262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01. SVM-RFE &amp; Multiclass SVM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377A1D9-7385-E34B-805D-F6388D643B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150" y="1293778"/>
            <a:ext cx="3952349" cy="163545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1359408-B33B-4C4F-8809-DE3C28285D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601" y="893239"/>
            <a:ext cx="3952349" cy="30817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2BE28F2-43C2-A240-8017-A3D3A1E4F3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150" y="3021598"/>
            <a:ext cx="4888041" cy="350123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EAF3DAF-14C9-0940-881E-0801ADD362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1516335"/>
            <a:ext cx="5168678" cy="1939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047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70437" y="265734"/>
            <a:ext cx="1824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Multi</a:t>
            </a:r>
            <a:r>
              <a:rPr lang="ko-KR" altLang="en-US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 </a:t>
            </a:r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Cancer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1" name="TextBox 10"/>
          <p:cNvSpPr txBox="1"/>
          <p:nvPr/>
        </p:nvSpPr>
        <p:spPr>
          <a:xfrm>
            <a:off x="8567038" y="276315"/>
            <a:ext cx="3262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01. Logistic Regression Classifier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930CFED-32A2-8940-B927-FF019B2B41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0319" y="1136780"/>
            <a:ext cx="8751361" cy="5157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322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669700" y="2364468"/>
            <a:ext cx="410555" cy="2064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6" name="직각 삼각형 5"/>
          <p:cNvSpPr/>
          <p:nvPr/>
        </p:nvSpPr>
        <p:spPr>
          <a:xfrm>
            <a:off x="5079697" y="2364468"/>
            <a:ext cx="206400" cy="206400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7" name="직각 삼각형 6"/>
          <p:cNvSpPr/>
          <p:nvPr/>
        </p:nvSpPr>
        <p:spPr>
          <a:xfrm rot="16200000" flipH="1">
            <a:off x="5126487" y="2364850"/>
            <a:ext cx="206400" cy="206400"/>
          </a:xfrm>
          <a:prstGeom prst="rt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8" name="직사각형 7"/>
          <p:cNvSpPr/>
          <p:nvPr/>
        </p:nvSpPr>
        <p:spPr>
          <a:xfrm>
            <a:off x="5327915" y="2364467"/>
            <a:ext cx="2040244" cy="20572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9" name="TextBox 8"/>
          <p:cNvSpPr txBox="1"/>
          <p:nvPr/>
        </p:nvSpPr>
        <p:spPr>
          <a:xfrm>
            <a:off x="4667529" y="2324587"/>
            <a:ext cx="12459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rPr>
              <a:t>03</a:t>
            </a:r>
            <a:endParaRPr lang="ko-KR" altLang="en-US" sz="12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50" pitchFamily="18" charset="-127"/>
              <a:ea typeface="-윤고딕350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F54F11-66A0-4001-8E76-82D44A7BB9F0}"/>
              </a:ext>
            </a:extLst>
          </p:cNvPr>
          <p:cNvSpPr txBox="1"/>
          <p:nvPr/>
        </p:nvSpPr>
        <p:spPr>
          <a:xfrm>
            <a:off x="3047198" y="2844225"/>
            <a:ext cx="609760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32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Interpretable Deep Learning</a:t>
            </a:r>
          </a:p>
        </p:txBody>
      </p:sp>
    </p:spTree>
    <p:extLst>
      <p:ext uri="{BB962C8B-B14F-4D97-AF65-F5344CB8AC3E}">
        <p14:creationId xmlns:p14="http://schemas.microsoft.com/office/powerpoint/2010/main" val="2154211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669700" y="2364468"/>
            <a:ext cx="410555" cy="2064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6" name="직각 삼각형 5"/>
          <p:cNvSpPr/>
          <p:nvPr/>
        </p:nvSpPr>
        <p:spPr>
          <a:xfrm>
            <a:off x="5079697" y="2364468"/>
            <a:ext cx="206400" cy="206400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7" name="직각 삼각형 6"/>
          <p:cNvSpPr/>
          <p:nvPr/>
        </p:nvSpPr>
        <p:spPr>
          <a:xfrm rot="16200000" flipH="1">
            <a:off x="5126487" y="2364850"/>
            <a:ext cx="206400" cy="206400"/>
          </a:xfrm>
          <a:prstGeom prst="rt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8" name="직사각형 7"/>
          <p:cNvSpPr/>
          <p:nvPr/>
        </p:nvSpPr>
        <p:spPr>
          <a:xfrm>
            <a:off x="5327915" y="2364467"/>
            <a:ext cx="2040244" cy="20572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9" name="TextBox 8"/>
          <p:cNvSpPr txBox="1"/>
          <p:nvPr/>
        </p:nvSpPr>
        <p:spPr>
          <a:xfrm>
            <a:off x="4667529" y="2324587"/>
            <a:ext cx="12459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rPr>
              <a:t>03</a:t>
            </a:r>
            <a:endParaRPr lang="ko-KR" altLang="en-US" sz="12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50" pitchFamily="18" charset="-127"/>
              <a:ea typeface="-윤고딕350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F54F11-66A0-4001-8E76-82D44A7BB9F0}"/>
              </a:ext>
            </a:extLst>
          </p:cNvPr>
          <p:cNvSpPr txBox="1"/>
          <p:nvPr/>
        </p:nvSpPr>
        <p:spPr>
          <a:xfrm>
            <a:off x="3047198" y="2844225"/>
            <a:ext cx="609760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32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Interpretable Deep Learning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705BFA4-CBA3-8D48-B2CA-8E465B6B6C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859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70437" y="265734"/>
            <a:ext cx="1824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Multi</a:t>
            </a:r>
            <a:r>
              <a:rPr lang="ko-KR" altLang="en-US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 </a:t>
            </a:r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Cancer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1" name="TextBox 10"/>
          <p:cNvSpPr txBox="1"/>
          <p:nvPr/>
        </p:nvSpPr>
        <p:spPr>
          <a:xfrm>
            <a:off x="8567038" y="276315"/>
            <a:ext cx="3262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01. Logistic Regression Classifier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040C301-42E1-5748-9292-11C14CB783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833" y="1537220"/>
            <a:ext cx="4930321" cy="4930321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D0A2F925-E932-2E44-A8D3-8F6D8E105351}"/>
              </a:ext>
            </a:extLst>
          </p:cNvPr>
          <p:cNvSpPr/>
          <p:nvPr/>
        </p:nvSpPr>
        <p:spPr>
          <a:xfrm>
            <a:off x="766833" y="961474"/>
            <a:ext cx="5761729" cy="379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67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SHAP value for multiclass deep learning model</a:t>
            </a:r>
          </a:p>
        </p:txBody>
      </p:sp>
    </p:spTree>
    <p:extLst>
      <p:ext uri="{BB962C8B-B14F-4D97-AF65-F5344CB8AC3E}">
        <p14:creationId xmlns:p14="http://schemas.microsoft.com/office/powerpoint/2010/main" val="2860652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74753CC-C329-480F-B8F5-FE462A3A8A67}"/>
              </a:ext>
            </a:extLst>
          </p:cNvPr>
          <p:cNvSpPr txBox="1"/>
          <p:nvPr/>
        </p:nvSpPr>
        <p:spPr>
          <a:xfrm>
            <a:off x="270437" y="265734"/>
            <a:ext cx="21201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MRM </a:t>
            </a:r>
            <a:r>
              <a:rPr lang="ko-KR" altLang="en-US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췌장암</a:t>
            </a:r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 </a:t>
            </a:r>
            <a:r>
              <a:rPr lang="ko-KR" altLang="en-US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분석</a:t>
            </a:r>
            <a:endParaRPr lang="en-US" altLang="ko-KR" sz="16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graphicFrame>
        <p:nvGraphicFramePr>
          <p:cNvPr id="8" name="표 10">
            <a:extLst>
              <a:ext uri="{FF2B5EF4-FFF2-40B4-BE49-F238E27FC236}">
                <a16:creationId xmlns:a16="http://schemas.microsoft.com/office/drawing/2014/main" id="{5D109D68-0F75-1D49-8811-AB246E5ABD0E}"/>
              </a:ext>
            </a:extLst>
          </p:cNvPr>
          <p:cNvGraphicFramePr>
            <a:graphicFrameLocks noGrp="1"/>
          </p:cNvGraphicFramePr>
          <p:nvPr/>
        </p:nvGraphicFramePr>
        <p:xfrm>
          <a:off x="2003170" y="818911"/>
          <a:ext cx="7858273" cy="4842128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621049">
                  <a:extLst>
                    <a:ext uri="{9D8B030D-6E8A-4147-A177-3AD203B41FA5}">
                      <a16:colId xmlns:a16="http://schemas.microsoft.com/office/drawing/2014/main" val="3974869035"/>
                    </a:ext>
                  </a:extLst>
                </a:gridCol>
                <a:gridCol w="891032">
                  <a:extLst>
                    <a:ext uri="{9D8B030D-6E8A-4147-A177-3AD203B41FA5}">
                      <a16:colId xmlns:a16="http://schemas.microsoft.com/office/drawing/2014/main" val="4112883081"/>
                    </a:ext>
                  </a:extLst>
                </a:gridCol>
                <a:gridCol w="891032">
                  <a:extLst>
                    <a:ext uri="{9D8B030D-6E8A-4147-A177-3AD203B41FA5}">
                      <a16:colId xmlns:a16="http://schemas.microsoft.com/office/drawing/2014/main" val="433406409"/>
                    </a:ext>
                  </a:extLst>
                </a:gridCol>
                <a:gridCol w="891032">
                  <a:extLst>
                    <a:ext uri="{9D8B030D-6E8A-4147-A177-3AD203B41FA5}">
                      <a16:colId xmlns:a16="http://schemas.microsoft.com/office/drawing/2014/main" val="1085092098"/>
                    </a:ext>
                  </a:extLst>
                </a:gridCol>
                <a:gridCol w="891032">
                  <a:extLst>
                    <a:ext uri="{9D8B030D-6E8A-4147-A177-3AD203B41FA5}">
                      <a16:colId xmlns:a16="http://schemas.microsoft.com/office/drawing/2014/main" val="4093998136"/>
                    </a:ext>
                  </a:extLst>
                </a:gridCol>
                <a:gridCol w="891032">
                  <a:extLst>
                    <a:ext uri="{9D8B030D-6E8A-4147-A177-3AD203B41FA5}">
                      <a16:colId xmlns:a16="http://schemas.microsoft.com/office/drawing/2014/main" val="2024963595"/>
                    </a:ext>
                  </a:extLst>
                </a:gridCol>
                <a:gridCol w="891032">
                  <a:extLst>
                    <a:ext uri="{9D8B030D-6E8A-4147-A177-3AD203B41FA5}">
                      <a16:colId xmlns:a16="http://schemas.microsoft.com/office/drawing/2014/main" val="2071774732"/>
                    </a:ext>
                  </a:extLst>
                </a:gridCol>
                <a:gridCol w="891032">
                  <a:extLst>
                    <a:ext uri="{9D8B030D-6E8A-4147-A177-3AD203B41FA5}">
                      <a16:colId xmlns:a16="http://schemas.microsoft.com/office/drawing/2014/main" val="3272620962"/>
                    </a:ext>
                  </a:extLst>
                </a:gridCol>
              </a:tblGrid>
              <a:tr h="29777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/>
                        <a:t>Sample</a:t>
                      </a:r>
                      <a:endParaRPr lang="ko-Kore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/>
                        <a:t>Clinics</a:t>
                      </a:r>
                      <a:endParaRPr lang="ko-Kore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/>
                        <a:t>Total</a:t>
                      </a:r>
                      <a:endParaRPr lang="ko-Kore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/>
                        <a:t>Training</a:t>
                      </a:r>
                      <a:endParaRPr lang="ko-Kore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/>
                        <a:t>Test 1</a:t>
                      </a:r>
                      <a:endParaRPr lang="ko-Kore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/>
                        <a:t>Test 2</a:t>
                      </a:r>
                      <a:endParaRPr lang="ko-Kore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/>
                        <a:t>Test 3</a:t>
                      </a:r>
                      <a:endParaRPr lang="ko-Kore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/>
                        <a:t>Test 4</a:t>
                      </a:r>
                      <a:endParaRPr lang="ko-Kore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6029800"/>
                  </a:ext>
                </a:extLst>
              </a:tr>
              <a:tr h="324597">
                <a:tc rowSpan="6">
                  <a:txBody>
                    <a:bodyPr/>
                    <a:lstStyle/>
                    <a:p>
                      <a:pPr algn="ctr"/>
                      <a:endParaRPr lang="en-US" altLang="ko-Kore-KR" sz="1200" dirty="0"/>
                    </a:p>
                    <a:p>
                      <a:pPr algn="ctr"/>
                      <a:endParaRPr lang="en-US" altLang="ko-Kore-KR" sz="1200" dirty="0"/>
                    </a:p>
                    <a:p>
                      <a:pPr algn="ctr"/>
                      <a:endParaRPr lang="en-US" altLang="ko-Kore-KR" sz="1200" dirty="0"/>
                    </a:p>
                    <a:p>
                      <a:pPr algn="ctr"/>
                      <a:endParaRPr lang="en-US" altLang="ko-Kore-KR" sz="1200" dirty="0"/>
                    </a:p>
                    <a:p>
                      <a:pPr algn="ctr"/>
                      <a:endParaRPr lang="en-US" altLang="ko-Kore-KR" sz="1200" dirty="0"/>
                    </a:p>
                    <a:p>
                      <a:pPr algn="ctr"/>
                      <a:r>
                        <a:rPr lang="en-US" altLang="ko-Kore-KR" sz="1200" dirty="0"/>
                        <a:t>Pancreatic cancer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Total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200" dirty="0"/>
                        <a:t>399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319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80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80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80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25</a:t>
                      </a:r>
                      <a:endParaRPr lang="ko-Kore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9424590"/>
                  </a:ext>
                </a:extLst>
              </a:tr>
              <a:tr h="324597">
                <a:tc v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AMC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7</a:t>
                      </a:r>
                      <a:r>
                        <a:rPr lang="en-US" altLang="ko-KR" sz="1200" dirty="0"/>
                        <a:t>5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60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15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15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15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6</a:t>
                      </a:r>
                      <a:endParaRPr lang="ko-Kore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7386667"/>
                  </a:ext>
                </a:extLst>
              </a:tr>
              <a:tr h="324597">
                <a:tc v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NCC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128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102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26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26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26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6</a:t>
                      </a:r>
                      <a:endParaRPr lang="ko-Kore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0189401"/>
                  </a:ext>
                </a:extLst>
              </a:tr>
              <a:tr h="324597">
                <a:tc v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SMC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100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80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20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20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20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5</a:t>
                      </a:r>
                      <a:endParaRPr lang="ko-Kore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7577356"/>
                  </a:ext>
                </a:extLst>
              </a:tr>
              <a:tr h="324597">
                <a:tc v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SNUH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50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40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10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10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10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3</a:t>
                      </a:r>
                      <a:endParaRPr lang="ko-Kore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329428"/>
                  </a:ext>
                </a:extLst>
              </a:tr>
              <a:tr h="324597">
                <a:tc v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YMC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46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37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9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9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9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5</a:t>
                      </a:r>
                      <a:endParaRPr lang="ko-Kore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5341306"/>
                  </a:ext>
                </a:extLst>
              </a:tr>
              <a:tr h="324597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Other cancer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SNUH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149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0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0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149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0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0</a:t>
                      </a:r>
                      <a:endParaRPr lang="ko-Kore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8439896"/>
                  </a:ext>
                </a:extLst>
              </a:tr>
              <a:tr h="324597">
                <a:tc rowSpan="5">
                  <a:txBody>
                    <a:bodyPr/>
                    <a:lstStyle/>
                    <a:p>
                      <a:pPr algn="ctr"/>
                      <a:endParaRPr lang="en-US" altLang="ko-Kore-KR" sz="1200" dirty="0"/>
                    </a:p>
                    <a:p>
                      <a:pPr algn="ctr"/>
                      <a:endParaRPr lang="en-US" altLang="ko-Kore-KR" sz="1200" dirty="0"/>
                    </a:p>
                    <a:p>
                      <a:pPr algn="ctr"/>
                      <a:endParaRPr lang="en-US" altLang="ko-Kore-KR" sz="1200" dirty="0"/>
                    </a:p>
                    <a:p>
                      <a:pPr algn="ctr"/>
                      <a:endParaRPr lang="en-US" altLang="ko-Kore-KR" sz="1200" dirty="0"/>
                    </a:p>
                    <a:p>
                      <a:pPr algn="ctr"/>
                      <a:r>
                        <a:rPr lang="en-US" altLang="ko-Kore-KR" sz="1200" dirty="0"/>
                        <a:t>Pancreatic benign </a:t>
                      </a:r>
                    </a:p>
                    <a:p>
                      <a:pPr algn="ctr"/>
                      <a:r>
                        <a:rPr lang="en-US" altLang="ko-Kore-KR" sz="1200" dirty="0"/>
                        <a:t>disease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Total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109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88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21</a:t>
                      </a:r>
                      <a:endParaRPr lang="ko-Kore-KR" altLang="en-US" sz="1200" dirty="0"/>
                    </a:p>
                  </a:txBody>
                  <a:tcPr/>
                </a:tc>
                <a:tc rowSpan="6">
                  <a:txBody>
                    <a:bodyPr/>
                    <a:lstStyle/>
                    <a:p>
                      <a:pPr algn="ctr"/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21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21</a:t>
                      </a:r>
                      <a:endParaRPr lang="ko-Kore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867677"/>
                  </a:ext>
                </a:extLst>
              </a:tr>
              <a:tr h="324597">
                <a:tc v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AMC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47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38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9</a:t>
                      </a:r>
                      <a:endParaRPr lang="ko-Kore-KR" altLang="en-US" sz="12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ko-Kore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9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9</a:t>
                      </a:r>
                      <a:endParaRPr lang="ko-Kore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6039118"/>
                  </a:ext>
                </a:extLst>
              </a:tr>
              <a:tr h="324597">
                <a:tc v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SMC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30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24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6</a:t>
                      </a:r>
                      <a:endParaRPr lang="ko-Kore-KR" altLang="en-US" sz="12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ko-Kore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6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6</a:t>
                      </a:r>
                      <a:endParaRPr lang="ko-Kore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5434960"/>
                  </a:ext>
                </a:extLst>
              </a:tr>
              <a:tr h="324597">
                <a:tc v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SNUH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5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4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1</a:t>
                      </a:r>
                      <a:endParaRPr lang="ko-Kore-KR" altLang="en-US" sz="12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ko-Kore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1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1</a:t>
                      </a:r>
                      <a:endParaRPr lang="ko-Kore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7985370"/>
                  </a:ext>
                </a:extLst>
              </a:tr>
              <a:tr h="324597">
                <a:tc v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YMC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27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22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5</a:t>
                      </a:r>
                      <a:endParaRPr lang="ko-Kore-KR" altLang="en-US" sz="12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ko-Kore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5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5</a:t>
                      </a:r>
                      <a:endParaRPr lang="ko-Kore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3582112"/>
                  </a:ext>
                </a:extLst>
              </a:tr>
              <a:tr h="324597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Normal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SNUH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349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279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70</a:t>
                      </a:r>
                      <a:endParaRPr lang="ko-Kore-KR" altLang="en-US" sz="12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ko-Kore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0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70</a:t>
                      </a:r>
                      <a:endParaRPr lang="ko-Kore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1907082"/>
                  </a:ext>
                </a:extLst>
              </a:tr>
              <a:tr h="324597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Total</a:t>
                      </a:r>
                      <a:endParaRPr lang="ko-Kore-KR" altLang="en-US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ko-Kore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1006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686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171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229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101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116</a:t>
                      </a:r>
                      <a:endParaRPr lang="ko-Kore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8038112"/>
                  </a:ext>
                </a:extLst>
              </a:tr>
            </a:tbl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A9B5BA59-843D-AC41-B0D2-5A7D4E1A27AD}"/>
              </a:ext>
            </a:extLst>
          </p:cNvPr>
          <p:cNvSpPr/>
          <p:nvPr/>
        </p:nvSpPr>
        <p:spPr>
          <a:xfrm>
            <a:off x="3349775" y="5823429"/>
            <a:ext cx="6096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sz="14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Test1: PDAC vs Control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sz="14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Test2: PDAC vs Other Cancer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sz="14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Test3: PDAC vs Pancreatic Benign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sz="14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Test4: PDAC (low CA19-9) vs Control (Pancreatic Benign + Normal)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C831AF3-BD84-6E49-9174-A23ED11A476B}"/>
              </a:ext>
            </a:extLst>
          </p:cNvPr>
          <p:cNvSpPr txBox="1"/>
          <p:nvPr/>
        </p:nvSpPr>
        <p:spPr>
          <a:xfrm>
            <a:off x="9072332" y="280239"/>
            <a:ext cx="3262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01. Data Structure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57558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669700" y="2364468"/>
            <a:ext cx="410555" cy="2064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6" name="직각 삼각형 5"/>
          <p:cNvSpPr/>
          <p:nvPr/>
        </p:nvSpPr>
        <p:spPr>
          <a:xfrm>
            <a:off x="5079697" y="2364468"/>
            <a:ext cx="206400" cy="206400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7" name="직각 삼각형 6"/>
          <p:cNvSpPr/>
          <p:nvPr/>
        </p:nvSpPr>
        <p:spPr>
          <a:xfrm rot="16200000" flipH="1">
            <a:off x="5126487" y="2364850"/>
            <a:ext cx="206400" cy="206400"/>
          </a:xfrm>
          <a:prstGeom prst="rt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8" name="직사각형 7"/>
          <p:cNvSpPr/>
          <p:nvPr/>
        </p:nvSpPr>
        <p:spPr>
          <a:xfrm>
            <a:off x="5327915" y="2364467"/>
            <a:ext cx="2040244" cy="20572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9" name="TextBox 8"/>
          <p:cNvSpPr txBox="1"/>
          <p:nvPr/>
        </p:nvSpPr>
        <p:spPr>
          <a:xfrm>
            <a:off x="4667529" y="2324587"/>
            <a:ext cx="12459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rPr>
              <a:t>02</a:t>
            </a:r>
            <a:endParaRPr lang="ko-KR" altLang="en-US" sz="12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50" pitchFamily="18" charset="-127"/>
              <a:ea typeface="-윤고딕350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F54F11-66A0-4001-8E76-82D44A7BB9F0}"/>
              </a:ext>
            </a:extLst>
          </p:cNvPr>
          <p:cNvSpPr txBox="1"/>
          <p:nvPr/>
        </p:nvSpPr>
        <p:spPr>
          <a:xfrm>
            <a:off x="3047198" y="2844225"/>
            <a:ext cx="609760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32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Models</a:t>
            </a:r>
          </a:p>
        </p:txBody>
      </p:sp>
    </p:spTree>
    <p:extLst>
      <p:ext uri="{BB962C8B-B14F-4D97-AF65-F5344CB8AC3E}">
        <p14:creationId xmlns:p14="http://schemas.microsoft.com/office/powerpoint/2010/main" val="246166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8FF292E-B0D7-4206-87A8-A46CF5B3478A}"/>
              </a:ext>
            </a:extLst>
          </p:cNvPr>
          <p:cNvSpPr txBox="1"/>
          <p:nvPr/>
        </p:nvSpPr>
        <p:spPr>
          <a:xfrm>
            <a:off x="270437" y="265734"/>
            <a:ext cx="1824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MRM DL </a:t>
            </a:r>
            <a:r>
              <a:rPr lang="ko-KR" altLang="en-US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분석</a:t>
            </a:r>
            <a:endParaRPr lang="en-US" altLang="ko-KR" sz="16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5D026C0-3A65-469D-9283-A91EBD95FF8A}"/>
              </a:ext>
            </a:extLst>
          </p:cNvPr>
          <p:cNvSpPr txBox="1"/>
          <p:nvPr/>
        </p:nvSpPr>
        <p:spPr>
          <a:xfrm>
            <a:off x="1065423" y="963533"/>
            <a:ext cx="59706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Feature Selection Using DNN</a:t>
            </a:r>
          </a:p>
          <a:p>
            <a:endParaRPr lang="en-US" altLang="ko-KR" sz="2000" b="1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2롯데마트드림Medium"/>
              <a:ea typeface="-윤고딕340" panose="02030504000101010101" pitchFamily="18" charset="-127"/>
            </a:endParaRPr>
          </a:p>
        </p:txBody>
      </p:sp>
      <p:sp>
        <p:nvSpPr>
          <p:cNvPr id="18" name="순서도: 다중 문서 17">
            <a:extLst>
              <a:ext uri="{FF2B5EF4-FFF2-40B4-BE49-F238E27FC236}">
                <a16:creationId xmlns:a16="http://schemas.microsoft.com/office/drawing/2014/main" id="{227A7AF3-5DBA-47E6-84CC-100C43F562DD}"/>
              </a:ext>
            </a:extLst>
          </p:cNvPr>
          <p:cNvSpPr/>
          <p:nvPr/>
        </p:nvSpPr>
        <p:spPr>
          <a:xfrm>
            <a:off x="500514" y="1949011"/>
            <a:ext cx="2406315" cy="2261936"/>
          </a:xfrm>
          <a:prstGeom prst="flowChartMultidocumen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89818DB-10AD-424F-859B-1110971DD9A2}"/>
              </a:ext>
            </a:extLst>
          </p:cNvPr>
          <p:cNvSpPr/>
          <p:nvPr/>
        </p:nvSpPr>
        <p:spPr>
          <a:xfrm>
            <a:off x="10372826" y="2475662"/>
            <a:ext cx="1318660" cy="857312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순서도: 다중 문서 21">
            <a:extLst>
              <a:ext uri="{FF2B5EF4-FFF2-40B4-BE49-F238E27FC236}">
                <a16:creationId xmlns:a16="http://schemas.microsoft.com/office/drawing/2014/main" id="{B45BA08F-5CEB-4A23-AF74-491B9A742586}"/>
              </a:ext>
            </a:extLst>
          </p:cNvPr>
          <p:cNvSpPr/>
          <p:nvPr/>
        </p:nvSpPr>
        <p:spPr>
          <a:xfrm>
            <a:off x="3624220" y="1949011"/>
            <a:ext cx="2406315" cy="2261936"/>
          </a:xfrm>
          <a:prstGeom prst="flowChartMultidocumen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순서도: 다중 문서 22">
            <a:extLst>
              <a:ext uri="{FF2B5EF4-FFF2-40B4-BE49-F238E27FC236}">
                <a16:creationId xmlns:a16="http://schemas.microsoft.com/office/drawing/2014/main" id="{2F6D0F36-8973-4426-93B3-187F7DED4485}"/>
              </a:ext>
            </a:extLst>
          </p:cNvPr>
          <p:cNvSpPr/>
          <p:nvPr/>
        </p:nvSpPr>
        <p:spPr>
          <a:xfrm>
            <a:off x="6860239" y="1949011"/>
            <a:ext cx="2406315" cy="2261936"/>
          </a:xfrm>
          <a:prstGeom prst="flowChartMultidocumen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842DA54-60AC-478E-8DE8-0DD90191C8AC}"/>
              </a:ext>
            </a:extLst>
          </p:cNvPr>
          <p:cNvSpPr txBox="1"/>
          <p:nvPr/>
        </p:nvSpPr>
        <p:spPr>
          <a:xfrm>
            <a:off x="10457046" y="2701021"/>
            <a:ext cx="11502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Group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91063C0-BFB8-4F26-B909-75DF6DA954F1}"/>
              </a:ext>
            </a:extLst>
          </p:cNvPr>
          <p:cNvSpPr txBox="1"/>
          <p:nvPr/>
        </p:nvSpPr>
        <p:spPr>
          <a:xfrm>
            <a:off x="944421" y="2756813"/>
            <a:ext cx="11502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Peptide</a:t>
            </a:r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130D6EA-95E6-4094-B2D4-49163B958AF9}"/>
              </a:ext>
            </a:extLst>
          </p:cNvPr>
          <p:cNvSpPr txBox="1"/>
          <p:nvPr/>
        </p:nvSpPr>
        <p:spPr>
          <a:xfrm>
            <a:off x="4105686" y="2756813"/>
            <a:ext cx="11502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Protein</a:t>
            </a:r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E943697-B19A-4C57-A658-B812BD6493C5}"/>
              </a:ext>
            </a:extLst>
          </p:cNvPr>
          <p:cNvSpPr txBox="1"/>
          <p:nvPr/>
        </p:nvSpPr>
        <p:spPr>
          <a:xfrm>
            <a:off x="7280418" y="2747188"/>
            <a:ext cx="115021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Hidden Layer</a:t>
            </a:r>
            <a:endParaRPr lang="ko-KR" altLang="en-US" dirty="0"/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C3633E7F-0110-4A52-89D8-408B13B6EC56}"/>
              </a:ext>
            </a:extLst>
          </p:cNvPr>
          <p:cNvCxnSpPr/>
          <p:nvPr/>
        </p:nvCxnSpPr>
        <p:spPr>
          <a:xfrm>
            <a:off x="2181719" y="4547832"/>
            <a:ext cx="21421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01B33596-EA79-4286-906D-0538A8977CE1}"/>
              </a:ext>
            </a:extLst>
          </p:cNvPr>
          <p:cNvCxnSpPr/>
          <p:nvPr/>
        </p:nvCxnSpPr>
        <p:spPr>
          <a:xfrm>
            <a:off x="5524382" y="4547832"/>
            <a:ext cx="21421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08AC2390-804B-44C7-B8C8-281DDE19C085}"/>
              </a:ext>
            </a:extLst>
          </p:cNvPr>
          <p:cNvCxnSpPr/>
          <p:nvPr/>
        </p:nvCxnSpPr>
        <p:spPr>
          <a:xfrm>
            <a:off x="9077940" y="4547832"/>
            <a:ext cx="21421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9A112121-3477-447A-9CFD-4C1D09EBFA1D}"/>
              </a:ext>
            </a:extLst>
          </p:cNvPr>
          <p:cNvSpPr txBox="1"/>
          <p:nvPr/>
        </p:nvSpPr>
        <p:spPr>
          <a:xfrm>
            <a:off x="2688275" y="4719464"/>
            <a:ext cx="115021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b="1" dirty="0" err="1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nn.Linear</a:t>
            </a:r>
            <a:endParaRPr lang="en-US" altLang="ko-KR" sz="1800" b="1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2롯데마트드림Medium"/>
              <a:ea typeface="-윤고딕340" panose="02030504000101010101" pitchFamily="18" charset="-127"/>
            </a:endParaRPr>
          </a:p>
          <a:p>
            <a:pPr algn="ctr"/>
            <a:r>
              <a:rPr lang="en-US" altLang="ko-KR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+ </a:t>
            </a:r>
            <a:r>
              <a:rPr lang="en-US" altLang="ko-KR" b="1" dirty="0" err="1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ReLu</a:t>
            </a:r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D3BB8F6-8C75-4709-A487-81A1B0E544F5}"/>
              </a:ext>
            </a:extLst>
          </p:cNvPr>
          <p:cNvSpPr txBox="1"/>
          <p:nvPr/>
        </p:nvSpPr>
        <p:spPr>
          <a:xfrm>
            <a:off x="5772360" y="4685958"/>
            <a:ext cx="16461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b="1" dirty="0" err="1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nn.Linear</a:t>
            </a:r>
            <a:endParaRPr lang="en-US" altLang="ko-KR" sz="1800" b="1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2롯데마트드림Medium"/>
              <a:ea typeface="-윤고딕340" panose="02030504000101010101" pitchFamily="18" charset="-127"/>
            </a:endParaRPr>
          </a:p>
          <a:p>
            <a:pPr algn="ctr"/>
            <a:r>
              <a:rPr lang="en-US" altLang="ko-KR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+ </a:t>
            </a:r>
            <a:r>
              <a:rPr lang="en-US" altLang="ko-KR" b="1" dirty="0" err="1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ReLu</a:t>
            </a:r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188424B-6FB4-4EFC-A219-D0589932B130}"/>
              </a:ext>
            </a:extLst>
          </p:cNvPr>
          <p:cNvSpPr txBox="1"/>
          <p:nvPr/>
        </p:nvSpPr>
        <p:spPr>
          <a:xfrm>
            <a:off x="9573896" y="4751610"/>
            <a:ext cx="11502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Sigmoid</a:t>
            </a:r>
            <a:endParaRPr lang="ko-KR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C4F8BD2-82AD-47CF-B1C2-2E4E5D5E39AB}"/>
              </a:ext>
            </a:extLst>
          </p:cNvPr>
          <p:cNvSpPr txBox="1"/>
          <p:nvPr/>
        </p:nvSpPr>
        <p:spPr>
          <a:xfrm>
            <a:off x="6446530" y="5664228"/>
            <a:ext cx="487966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>
                <a:latin typeface="12롯데마트드림Medium"/>
              </a:rPr>
              <a:t>각 </a:t>
            </a:r>
            <a:r>
              <a:rPr lang="en-US" altLang="ko-KR" sz="1600" dirty="0">
                <a:latin typeface="12롯데마트드림Medium"/>
              </a:rPr>
              <a:t>Protein</a:t>
            </a:r>
            <a:r>
              <a:rPr lang="ko-KR" altLang="en-US" sz="1600" dirty="0">
                <a:latin typeface="12롯데마트드림Medium"/>
              </a:rPr>
              <a:t>의 </a:t>
            </a:r>
            <a:r>
              <a:rPr lang="en-US" altLang="ko-KR" sz="1600" dirty="0">
                <a:latin typeface="12롯데마트드림Medium"/>
              </a:rPr>
              <a:t>SHAP value</a:t>
            </a:r>
            <a:r>
              <a:rPr lang="ko-KR" altLang="en-US" sz="1600" dirty="0">
                <a:latin typeface="12롯데마트드림Medium"/>
              </a:rPr>
              <a:t>가 클수록 더 중요한 </a:t>
            </a:r>
            <a:r>
              <a:rPr lang="en-US" altLang="ko-KR" sz="1600" dirty="0">
                <a:latin typeface="12롯데마트드림Medium"/>
              </a:rPr>
              <a:t>Protein</a:t>
            </a:r>
          </a:p>
        </p:txBody>
      </p:sp>
      <p:cxnSp>
        <p:nvCxnSpPr>
          <p:cNvPr id="38" name="연결선: 꺾임 37">
            <a:extLst>
              <a:ext uri="{FF2B5EF4-FFF2-40B4-BE49-F238E27FC236}">
                <a16:creationId xmlns:a16="http://schemas.microsoft.com/office/drawing/2014/main" id="{99199D81-C41F-4EA9-A5AA-2D502F492B6C}"/>
              </a:ext>
            </a:extLst>
          </p:cNvPr>
          <p:cNvCxnSpPr>
            <a:cxnSpLocks/>
          </p:cNvCxnSpPr>
          <p:nvPr/>
        </p:nvCxnSpPr>
        <p:spPr>
          <a:xfrm>
            <a:off x="7289379" y="4871644"/>
            <a:ext cx="774017" cy="590227"/>
          </a:xfrm>
          <a:prstGeom prst="bent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그림 33">
            <a:extLst>
              <a:ext uri="{FF2B5EF4-FFF2-40B4-BE49-F238E27FC236}">
                <a16:creationId xmlns:a16="http://schemas.microsoft.com/office/drawing/2014/main" id="{7518584B-BC8A-4F8A-8259-7EC7D6C8C5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115" y="5461871"/>
            <a:ext cx="5709547" cy="705490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332C42C9-44F2-45D7-9F24-1F91F6503073}"/>
              </a:ext>
            </a:extLst>
          </p:cNvPr>
          <p:cNvSpPr txBox="1"/>
          <p:nvPr/>
        </p:nvSpPr>
        <p:spPr>
          <a:xfrm>
            <a:off x="9110449" y="262496"/>
            <a:ext cx="3262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02. </a:t>
            </a:r>
            <a:r>
              <a:rPr lang="en-US" altLang="ko-KR" sz="14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Multiclass Deep Learning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32616651-9B94-4580-AF42-6901ED16170A}"/>
              </a:ext>
            </a:extLst>
          </p:cNvPr>
          <p:cNvSpPr/>
          <p:nvPr/>
        </p:nvSpPr>
        <p:spPr>
          <a:xfrm>
            <a:off x="6341006" y="5503437"/>
            <a:ext cx="4879066" cy="59022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040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70437" y="265734"/>
            <a:ext cx="1824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Multi</a:t>
            </a:r>
            <a:r>
              <a:rPr lang="ko-KR" altLang="en-US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 </a:t>
            </a:r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Cancer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1" name="TextBox 10"/>
          <p:cNvSpPr txBox="1"/>
          <p:nvPr/>
        </p:nvSpPr>
        <p:spPr>
          <a:xfrm>
            <a:off x="8567038" y="276315"/>
            <a:ext cx="3262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02. Multiple SVDD-REF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E55E530-F3DA-814C-9093-CE21F5125F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0825" y="831027"/>
            <a:ext cx="6730350" cy="5750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488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70437" y="265734"/>
            <a:ext cx="1824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Multi</a:t>
            </a:r>
            <a:r>
              <a:rPr lang="ko-KR" altLang="en-US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 </a:t>
            </a:r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Cancer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1" name="TextBox 10"/>
          <p:cNvSpPr txBox="1"/>
          <p:nvPr/>
        </p:nvSpPr>
        <p:spPr>
          <a:xfrm>
            <a:off x="8567038" y="276315"/>
            <a:ext cx="3262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01. Logistic Regression Classifier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674BB6B-240C-3845-BBCA-6B2E1945F9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53" r="1843"/>
          <a:stretch/>
        </p:blipFill>
        <p:spPr>
          <a:xfrm>
            <a:off x="2688275" y="1407592"/>
            <a:ext cx="6782526" cy="5174093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DD4C2EFE-6F1E-DA40-AD47-C7DDD7264E29}"/>
              </a:ext>
            </a:extLst>
          </p:cNvPr>
          <p:cNvSpPr/>
          <p:nvPr/>
        </p:nvSpPr>
        <p:spPr>
          <a:xfrm>
            <a:off x="1353495" y="927539"/>
            <a:ext cx="3532350" cy="379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67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How to select features in SVM?</a:t>
            </a:r>
          </a:p>
        </p:txBody>
      </p:sp>
    </p:spTree>
    <p:extLst>
      <p:ext uri="{BB962C8B-B14F-4D97-AF65-F5344CB8AC3E}">
        <p14:creationId xmlns:p14="http://schemas.microsoft.com/office/powerpoint/2010/main" val="2485493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70437" y="265734"/>
            <a:ext cx="1824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Multi</a:t>
            </a:r>
            <a:r>
              <a:rPr lang="ko-KR" altLang="en-US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 </a:t>
            </a:r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Cancer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1" name="TextBox 10"/>
          <p:cNvSpPr txBox="1"/>
          <p:nvPr/>
        </p:nvSpPr>
        <p:spPr>
          <a:xfrm>
            <a:off x="8567038" y="276315"/>
            <a:ext cx="3262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02. Multiple SVDD-REF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C72BFFA2-16A5-0C46-9E2E-F72730E2F3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936" y="1470264"/>
            <a:ext cx="4892072" cy="409614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463CA80-3CB2-6349-90AA-32223E7120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6915" y="1050561"/>
            <a:ext cx="4478459" cy="186442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B7B06A8-DBDD-524C-B12D-82508D3F5A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9122" y="3080037"/>
            <a:ext cx="2012966" cy="31554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0F5DC16-783F-A048-AEB4-4D86EAD5D5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41994" y="3560636"/>
            <a:ext cx="3563327" cy="108563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E63C9AF8-D618-FE4F-8E22-1DA3C374D8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29122" y="4959885"/>
            <a:ext cx="2012966" cy="33203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A3C7AF41-6EF5-C149-AC60-8FA5A0798A1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39888" y="5508229"/>
            <a:ext cx="2654300" cy="87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898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9608</TotalTime>
  <Words>1616</Words>
  <Application>Microsoft Macintosh PowerPoint</Application>
  <PresentationFormat>와이드스크린</PresentationFormat>
  <Paragraphs>832</Paragraphs>
  <Slides>35</Slides>
  <Notes>28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44" baseType="lpstr">
      <vt:lpstr>-윤고딕330</vt:lpstr>
      <vt:lpstr>-윤고딕340</vt:lpstr>
      <vt:lpstr>-윤고딕350</vt:lpstr>
      <vt:lpstr>12롯데마트드림Medium</vt:lpstr>
      <vt:lpstr>Apple SD Gothic Neo</vt:lpstr>
      <vt:lpstr>Apple SD Gothic Neo Medium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최 정인</dc:creator>
  <cp:lastModifiedBy>Microsoft Office User</cp:lastModifiedBy>
  <cp:revision>55</cp:revision>
  <dcterms:created xsi:type="dcterms:W3CDTF">2021-07-25T23:13:45Z</dcterms:created>
  <dcterms:modified xsi:type="dcterms:W3CDTF">2022-02-07T01:31:04Z</dcterms:modified>
</cp:coreProperties>
</file>